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7"/>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K Grotesk Bold" charset="1" panose="00000800000000000000"/>
      <p:regular r:id="rId10"/>
    </p:embeddedFont>
    <p:embeddedFont>
      <p:font typeface="HK Grotesk Bold Italics" charset="1" panose="00000800000000000000"/>
      <p:regular r:id="rId11"/>
    </p:embeddedFont>
    <p:embeddedFont>
      <p:font typeface="Telegraf" charset="1" panose="00000500000000000000"/>
      <p:regular r:id="rId12"/>
    </p:embeddedFont>
    <p:embeddedFont>
      <p:font typeface="Telegraf Bold" charset="1" panose="000008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Play" charset="1" panose="00000500000000000000"/>
      <p:regular r:id="rId18"/>
    </p:embeddedFont>
    <p:embeddedFont>
      <p:font typeface="Play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notesMasters/notesMaster1.xml" Type="http://schemas.openxmlformats.org/officeDocument/2006/relationships/notesMaster"/><Relationship Id="rId48" Target="theme/theme2.xml" Type="http://schemas.openxmlformats.org/officeDocument/2006/relationships/theme"/><Relationship Id="rId49" Target="notesSlides/notesSlide1.xml" Type="http://schemas.openxmlformats.org/officeDocument/2006/relationships/notesSlide"/><Relationship Id="rId5" Target="tableStyles.xml" Type="http://schemas.openxmlformats.org/officeDocument/2006/relationships/tableStyles"/><Relationship Id="rId50" Target="notesSlides/notesSlide2.xml" Type="http://schemas.openxmlformats.org/officeDocument/2006/relationships/notesSlide"/><Relationship Id="rId51" Target="notesSlides/notesSlide3.xml" Type="http://schemas.openxmlformats.org/officeDocument/2006/relationships/notesSlide"/><Relationship Id="rId52" Target="notesSlides/notesSlide4.xml" Type="http://schemas.openxmlformats.org/officeDocument/2006/relationships/notesSlide"/><Relationship Id="rId53" Target="notesSlides/notesSlide5.xml" Type="http://schemas.openxmlformats.org/officeDocument/2006/relationships/notesSlide"/><Relationship Id="rId54" Target="notesSlides/notesSlide6.xml" Type="http://schemas.openxmlformats.org/officeDocument/2006/relationships/notesSlide"/><Relationship Id="rId55" Target="notesSlides/notesSlide7.xml" Type="http://schemas.openxmlformats.org/officeDocument/2006/relationships/notesSlide"/><Relationship Id="rId56" Target="notesSlides/notesSlide8.xml" Type="http://schemas.openxmlformats.org/officeDocument/2006/relationships/notesSlide"/><Relationship Id="rId57" Target="notesSlides/notesSlide9.xml" Type="http://schemas.openxmlformats.org/officeDocument/2006/relationships/notesSlide"/><Relationship Id="rId58" Target="notesSlides/notesSlide10.xml" Type="http://schemas.openxmlformats.org/officeDocument/2006/relationships/notesSlide"/><Relationship Id="rId59" Target="notesSlides/notesSlide11.xml" Type="http://schemas.openxmlformats.org/officeDocument/2006/relationships/notesSlide"/><Relationship Id="rId6" Target="fonts/font6.fntdata" Type="http://schemas.openxmlformats.org/officeDocument/2006/relationships/font"/><Relationship Id="rId60" Target="notesSlides/notesSlide12.xml" Type="http://schemas.openxmlformats.org/officeDocument/2006/relationships/notesSlide"/><Relationship Id="rId61" Target="notesSlides/notesSlide13.xml" Type="http://schemas.openxmlformats.org/officeDocument/2006/relationships/notesSlide"/><Relationship Id="rId62" Target="notesSlides/notesSlide14.xml" Type="http://schemas.openxmlformats.org/officeDocument/2006/relationships/notesSlide"/><Relationship Id="rId63" Target="notesSlides/notesSlide15.xml" Type="http://schemas.openxmlformats.org/officeDocument/2006/relationships/notesSlide"/><Relationship Id="rId64" Target="notesSlides/notesSlide16.xml" Type="http://schemas.openxmlformats.org/officeDocument/2006/relationships/notesSlide"/><Relationship Id="rId65" Target="notesSlides/notesSlide17.xml" Type="http://schemas.openxmlformats.org/officeDocument/2006/relationships/notesSlide"/><Relationship Id="rId66" Target="notesSlides/notesSlide18.xml" Type="http://schemas.openxmlformats.org/officeDocument/2006/relationships/notesSlide"/><Relationship Id="rId67" Target="notesSlides/notesSlide19.xml" Type="http://schemas.openxmlformats.org/officeDocument/2006/relationships/notesSlide"/><Relationship Id="rId68" Target="notesSlides/notesSlide20.xml" Type="http://schemas.openxmlformats.org/officeDocument/2006/relationships/notesSlide"/><Relationship Id="rId69" Target="notesSlides/notesSlide21.xml" Type="http://schemas.openxmlformats.org/officeDocument/2006/relationships/notesSlide"/><Relationship Id="rId7" Target="fonts/font7.fntdata" Type="http://schemas.openxmlformats.org/officeDocument/2006/relationships/font"/><Relationship Id="rId70" Target="notesSlides/notesSlide22.xml" Type="http://schemas.openxmlformats.org/officeDocument/2006/relationships/notesSlide"/><Relationship Id="rId71" Target="notesSlides/notesSlide23.xml" Type="http://schemas.openxmlformats.org/officeDocument/2006/relationships/notesSlide"/><Relationship Id="rId72" Target="notesSlides/notesSlide24.xml" Type="http://schemas.openxmlformats.org/officeDocument/2006/relationships/notesSlide"/><Relationship Id="rId73" Target="notesSlides/notesSlide25.xml" Type="http://schemas.openxmlformats.org/officeDocument/2006/relationships/notesSlide"/><Relationship Id="rId74" Target="notesSlides/notesSlide26.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Bonjour à tous, je m'appelle Nathan Wilcké, et je suis le leader technique de la Factory chez Elliott, une société spécialisée dans le conseil et le développement informatique axé sur les technologies Microsoft. Mon expertise s'étend aux domaines tels que .NET, SQL Server et Azure.</a:t>
            </a:r>
          </a:p>
          <a:p>
            <a:r>
              <a:rPr lang="en-US"/>
              <a:t/>
            </a:r>
          </a:p>
          <a:p>
            <a:r>
              <a:rPr lang="en-US"/>
              <a:t>Avant de commencer, j'aimerais en savoir un peu plus sur vous. Pourriez-vous s'il vous plaît partager avec moi :</a:t>
            </a:r>
          </a:p>
          <a:p>
            <a:r>
              <a:rPr lang="en-US"/>
              <a:t/>
            </a:r>
          </a:p>
          <a:p>
            <a:r>
              <a:rPr lang="en-US"/>
              <a:t>Votre domaine d'activité ?</a:t>
            </a:r>
          </a:p>
          <a:p>
            <a:r>
              <a:rPr lang="en-US"/>
              <a:t>En quelle année êtes-vous?</a:t>
            </a:r>
          </a:p>
          <a:p>
            <a:r>
              <a:rPr lang="en-US"/>
              <a:t>Et si vous avez déjà travaillé avec les tables temporelles, .NET et Entity Framework ?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FROM TO : Cette clause récupère les lignes qui étaient actives à un moment quelconque dans la plage de temps spécifiée. Elle inclut les lignes qui ont commencé avant la plage et se sont terminées après la plage. La plage est fermée au début et ouverte à la fin. En d'autres termes, elle inclut l'heure de début mais exclut l'heure de fin.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ALL : L'opérateur ALL permet de récupérer toutes les versions des données, y compris l'historique des modifications. Cela vous permet de voir l'évolution des données au fil du temps.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BETWEEN : Cette clause récupère les lignes qui étaient actives à un moment quelconque dans la plage de temps spécifiée, tout comme la clause FROM TO. La différence est que la clause BETWEEN inclut à la fois l'heure de début et l'heure de fin de la plage, ce qui en fait un intervalle fermé.</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CONTAINED IN : Cette opération est utilisée pour sélectionner des données dont la période temporelle est entièrement contenue dans une période spécifiée.</a:t>
            </a:r>
          </a:p>
          <a:p>
            <a:r>
              <a:rPr lang="en-US"/>
              <a:t>L'heure de début de la ligne doit être égale ou supérieure à l'heure de début spécifiée, et l'heure de fin de la ligne doit être inférieure ou égale à l'heure de fin spécifiée. En d'autres termes, les lignes qui ont commencé avant la plage ou se sont terminées après la plage sont exclues.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 OF</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CONTAINED 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EF masque les détails complexes de la base de données en utilisant des objets de code pour représenter les données, ce qui rend le code plus lisible et plus facile à maintenir.</a:t>
            </a:r>
          </a:p>
          <a:p>
            <a:r>
              <a:rPr lang="en-US"/>
              <a:t/>
            </a:r>
          </a:p>
          <a:p>
            <a:r>
              <a:rPr lang="en-US"/>
              <a:t>Simplifie les tâches de développement courantes, telles que la création de requêtes, la mise à jour de données et la gestion des transactions.</a:t>
            </a:r>
          </a:p>
          <a:p>
            <a:r>
              <a:rPr lang="en-US"/>
              <a:t>Cela évite aussi a un développeur de connaitre le domaine SQL entre autre ce qui simplifie l'intégration.</a:t>
            </a:r>
          </a:p>
          <a:p>
            <a:r>
              <a:rPr lang="en-US"/>
              <a:t/>
            </a:r>
          </a:p>
          <a:p>
            <a:r>
              <a:rPr lang="en-US"/>
              <a:t>Prend en charge plusieurs sources de données, notamment SQL Server, Oracle, MySQL et plus encore</a:t>
            </a:r>
          </a:p>
          <a:p>
            <a:r>
              <a:rPr lang="en-US"/>
              <a:t/>
            </a:r>
          </a:p>
          <a:p>
            <a:r>
              <a:rPr lang="en-US"/>
              <a:t>Offre une grande flexibilité en ce qui concerne la façon de mapper les objets de code aux données relationnelles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 code montre comment interroger une table temporelle en utilisant Entity Framework. Il définit d'abord une variable on qui contient une date spécifique, en l'occurrence le 11 avril 2023. Ensuite, il exécute une requête temporelle sur la table Contract pour récupérer les données à la date spécifiée.</a:t>
            </a:r>
          </a:p>
          <a:p>
            <a:r>
              <a:rPr lang="en-US"/>
              <a:t/>
            </a:r>
          </a:p>
          <a:p>
            <a:r>
              <a:rPr lang="en-US"/>
              <a:t>La méthode .TemporalAsOf(on) est utilisée pour indiquer à Entity Framework de récupérer les données de la table temporelle à la date spécifiée par on. Enfin, la méthode .SingleOrDefaultAsync() est utilisée pour exécuter la requête de manière asynchrone et récupérer le premier élément correspondant, ou null si aucun élément n'est trouvé.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Implémentation et utilisation</a:t>
            </a:r>
          </a:p>
          <a:p>
            <a:r>
              <a:rPr lang="en-US"/>
              <a:t>Cas concret</a:t>
            </a:r>
          </a:p>
          <a:p>
            <a:r>
              <a:rPr lang="en-US"/>
              <a:t>Avantages et inconvénients</a:t>
            </a:r>
          </a:p>
          <a:p>
            <a:r>
              <a:rPr lang="en-US"/>
              <a:t>Conclusion</a:t>
            </a:r>
          </a:p>
          <a:p>
            <a:r>
              <a:rPr lang="en-US"/>
              <a:t/>
            </a:r>
          </a:p>
          <a:p>
            <a:r>
              <a:rPr lang="en-US"/>
              <a:t>Avant d'entrer dans le vif du sujet, est-ce que quelqu'un d'entre vous sait ce qu'est une table temporelle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 code montre comment interroger une table temporelle en utilisant Entity Framework pour récupérer les données entre deux dates spécifiques. Il définit d'abord deux variables from et to qui représentent la période temporelle souhaitée.</a:t>
            </a:r>
          </a:p>
          <a:p>
            <a:r>
              <a:rPr lang="en-US"/>
              <a:t/>
            </a:r>
          </a:p>
          <a:p>
            <a:r>
              <a:rPr lang="en-US"/>
              <a:t>Ensuite, il exécute une requête temporelle sur la table Contract pour récupérer les données entre les dates spécifiées par from et to en utilisant la méthode .TemporalBetween(from, to).</a:t>
            </a:r>
          </a:p>
          <a:p>
            <a:r>
              <a:rPr lang="en-US"/>
              <a:t/>
            </a:r>
          </a:p>
          <a:p>
            <a:r>
              <a:rPr lang="en-US"/>
              <a:t>La requête est ensuite triée par la date de début de la période (PeriodStart) en utilisant la méthode .OrderBy(contract =&gt; EF.Property&lt;DateTime&gt;(contract, "PeriodStart")).</a:t>
            </a:r>
          </a:p>
          <a:p>
            <a:r>
              <a:rPr lang="en-US"/>
              <a:t/>
            </a:r>
          </a:p>
          <a:p>
            <a:r>
              <a:rPr lang="en-US"/>
              <a:t>La méthode .Select() est utilisée pour projeter les résultats sous la forme d'objets anonymes contenant les informations suivantes :</a:t>
            </a:r>
          </a:p>
          <a:p>
            <a:r>
              <a:rPr lang="en-US"/>
              <a:t/>
            </a:r>
          </a:p>
          <a:p>
            <a:r>
              <a:rPr lang="en-US"/>
              <a:t>L'objet Contract</a:t>
            </a:r>
          </a:p>
          <a:p>
            <a:r>
              <a:rPr lang="en-US"/>
              <a:t>La date de début de la période PeriodStart</a:t>
            </a:r>
          </a:p>
          <a:p>
            <a:r>
              <a:rPr lang="en-US"/>
              <a:t>La date de fin de la période PeriodEnd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Expliquer Procedure.</a:t>
            </a:r>
          </a:p>
          <a:p>
            <a:r>
              <a:rPr lang="en-US"/>
              <a:t/>
            </a:r>
          </a:p>
          <a:p>
            <a:r>
              <a:rPr lang="en-US"/>
              <a:t>Il nous fallait un système capable de pallier aux problèmes suivant:</a:t>
            </a:r>
          </a:p>
          <a:p>
            <a:r>
              <a:rPr lang="en-US"/>
              <a:t/>
            </a:r>
          </a:p>
          <a:p>
            <a:r>
              <a:rPr lang="en-US"/>
              <a:t>Perte de données: Enregistrement et archivage insuffisant peut entraîner une perte importante d'informations.</a:t>
            </a:r>
          </a:p>
          <a:p>
            <a:r>
              <a:rPr lang="en-US"/>
              <a:t/>
            </a:r>
          </a:p>
          <a:p>
            <a:r>
              <a:rPr lang="en-US"/>
              <a:t>Difficulté à suivre les modifications: Documentations insuffisantes peuvent rendre difficile le suivi des modifications.</a:t>
            </a:r>
          </a:p>
          <a:p>
            <a:r>
              <a:rPr lang="en-US"/>
              <a:t/>
            </a:r>
          </a:p>
          <a:p>
            <a:r>
              <a:rPr lang="en-US"/>
              <a:t>Difficulté à retrouver les anciennes versions: Archivage et documentation insuffisants peuvent rendre difficile la recherche d'anciennes versions pour la conformité ou la résolution de problèmes.</a:t>
            </a:r>
          </a:p>
          <a:p>
            <a:r>
              <a:rPr lang="en-US"/>
              <a:t/>
            </a:r>
          </a:p>
          <a:p>
            <a:r>
              <a:rPr lang="en-US"/>
              <a:t>Conflits de version: Plusieurs personnes travaillant sur les mêmes procédures peuvent causer des conflits de version difficiles à coordonner.</a:t>
            </a:r>
          </a:p>
          <a:p>
            <a:r>
              <a:rPr lang="en-US"/>
              <a:t/>
            </a:r>
          </a:p>
          <a:p>
            <a:r>
              <a:rPr lang="en-US"/>
              <a:t>Erreurs de version: Archivage insuffisant peut entraîner des erreurs de version dans les procédures en cours d'exécution.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le cadre de mon projet chez un client, j'ai mis en œuvre une architecture efficace composée de trois tables pour stocker et versionner les données. Grâce à l'utilisation des tables temporelles, nous avons pu réaliser des jointures entre les tables, facilitant ainsi la gestion de l'historique pour les procédures, sous-procédures et tâches.</a:t>
            </a:r>
          </a:p>
          <a:p>
            <a:r>
              <a:rPr lang="en-US"/>
              <a:t/>
            </a:r>
          </a:p>
          <a:p>
            <a:r>
              <a:rPr lang="en-US"/>
              <a:t>La mise en place des tables temporelles chez ce client a apporté de nombreux avantages, tels que :</a:t>
            </a:r>
          </a:p>
          <a:p>
            <a:r>
              <a:rPr lang="en-US"/>
              <a:t/>
            </a:r>
          </a:p>
          <a:p>
            <a:r>
              <a:rPr lang="en-US"/>
              <a:t>Une gestion simplifiée des versions et des modifications des données.</a:t>
            </a:r>
          </a:p>
          <a:p>
            <a:r>
              <a:rPr lang="en-US"/>
              <a:t>Une meilleure prévention de la perte de données en permettant de restaurer les informations à un état antérieur.</a:t>
            </a:r>
          </a:p>
          <a:p>
            <a:r>
              <a:rPr lang="en-US"/>
              <a:t>Une rétention des données améliorée, offrant une traçabilité et un suivi précis des changements.</a:t>
            </a:r>
          </a:p>
          <a:p>
            <a:r>
              <a:rPr lang="en-US"/>
              <a:t>Cette expérience a démontré l'efficacité des tables temporelles pour répondre aux défis posés par la gestion de l'historique des données, tout en assurant la conformité et en optimisant les performances.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Utiliser pour les bonnes raisons : Les tables temporelles sont particulièrement utiles pour suivre l'historique des données et pour les besoins d'audit. Assurez-vous que votre utilisation des tables temporelles répond à ces objectifs.</a:t>
            </a:r>
          </a:p>
          <a:p>
            <a:r>
              <a:rPr lang="en-US"/>
              <a:t/>
            </a:r>
          </a:p>
          <a:p>
            <a:r>
              <a:rPr lang="en-US"/>
              <a:t>Prévoir les performances : Les tables temporelles peuvent augmenter la charge sur le système de stockage et les performances des requêtes. Évaluez l'impact potentiel sur les performances et ajustez la configuration de votre système en conséquence.</a:t>
            </a:r>
          </a:p>
          <a:p>
            <a:r>
              <a:rPr lang="en-US"/>
              <a:t/>
            </a:r>
          </a:p>
          <a:p>
            <a:r>
              <a:rPr lang="en-US"/>
              <a:t>Conserver les index appropriés : Les index sont essentiels pour maintenir de bonnes performances lors de l'utilisation de tables temporelles. Assurez-vous de créer des index sur les colonnes les plus fréquemment utilisées dans les requêtes temporelles.</a:t>
            </a:r>
          </a:p>
          <a:p>
            <a:r>
              <a:rPr lang="en-US"/>
              <a:t/>
            </a:r>
          </a:p>
          <a:p>
            <a:r>
              <a:rPr lang="en-US"/>
              <a:t>Utiliser des partitions : Les tables temporelles peuvent devenir très volumineuses avec le temps. L'utilisation de partitions peut aider à améliorer les performances des requêtes en stockant les données de manière plus organisée et en facilitant leur gestion.</a:t>
            </a:r>
          </a:p>
          <a:p>
            <a:r>
              <a:rPr lang="en-US"/>
              <a:t/>
            </a:r>
          </a:p>
          <a:p>
            <a:r>
              <a:rPr lang="en-US"/>
              <a:t>Nettoyer régulièrement les données historiques : Conservez uniquement les données historiques nécessaires pour répondre aux besoins métier et réglementaires. Planifiez des tâches de nettoyage pour supprimer les données historiques inutiles et réduire la taille des tables temporelles.</a:t>
            </a:r>
          </a:p>
          <a:p>
            <a:r>
              <a:rPr lang="en-US"/>
              <a:t/>
            </a:r>
          </a:p>
          <a:p>
            <a:r>
              <a:rPr lang="en-US"/>
              <a:t>Sécuriser l'accès : Limitez l'accès aux tables temporelles aux utilisateurs et applications qui en ont réellement besoin. Mettez en place des contrôles d'accès appropriés pour protéger la confidentialité et l'intégrité des données.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tables temporelles offrent un certain nombre d'avantages et de défis lorsqu'elles sont utilisées pour gérer les données dans les applications modernes. Les points clés à considérer sont les suivants:</a:t>
            </a:r>
          </a:p>
          <a:p>
            <a:r>
              <a:rPr lang="en-US"/>
              <a:t/>
            </a:r>
          </a:p>
          <a:p>
            <a:r>
              <a:rPr lang="en-US"/>
              <a:t>Traçabilité : Les tables temporelles permettent de suivre et de conserver un historique complet des modifications apportées aux données, ce qui facilite la compréhension de l'évolution des données et la gestion des erreurs ou des conflits.</a:t>
            </a:r>
          </a:p>
          <a:p>
            <a:r>
              <a:rPr lang="en-US"/>
              <a:t/>
            </a:r>
          </a:p>
          <a:p>
            <a:r>
              <a:rPr lang="en-US"/>
              <a:t>Analyse de tendances : Grâce à l'historique des modifications stocké dans les tables temporelles, il est possible d'analyser les tendances et les modèles de données pour identifier des opportunités d'amélioration ou anticiper des problèmes potentiels.</a:t>
            </a:r>
          </a:p>
          <a:p>
            <a:r>
              <a:rPr lang="en-US"/>
              <a:t/>
            </a:r>
          </a:p>
          <a:p>
            <a:r>
              <a:rPr lang="en-US"/>
              <a:t>Restauration de données : Les tables temporelles offrent la possibilité de restaurer des données à un état antérieur en cas d'erreur, de suppression accidentelle ou de besoin spécifique, ce qui peut être précieux pour récupérer des données perdues ou corrompues.</a:t>
            </a:r>
          </a:p>
          <a:p>
            <a:r>
              <a:rPr lang="en-US"/>
              <a:t/>
            </a:r>
          </a:p>
          <a:p>
            <a:r>
              <a:rPr lang="en-US"/>
              <a:t>Complexité accrue : L'utilisation des tables temporelles peut augmenter la complexité des requêtes et des modèles de données, ainsi que les besoins en termes de maintenance et de gestion des données.</a:t>
            </a:r>
          </a:p>
          <a:p>
            <a:r>
              <a:rPr lang="en-US"/>
              <a:t/>
            </a:r>
          </a:p>
          <a:p>
            <a:r>
              <a:rPr lang="en-US"/>
              <a:t>Performance : Les tables temporelles peuvent avoir un impact sur les performances de la base de données, notamment en termes de stockage et de temps de requête. Il est important de bien optimiser les requêtes et d'évaluer les besoins en performances de l'application.</a:t>
            </a:r>
          </a:p>
          <a:p>
            <a:r>
              <a:rPr lang="en-US"/>
              <a:t/>
            </a:r>
          </a:p>
          <a:p>
            <a:r>
              <a:rPr lang="en-US"/>
              <a:t>Conformité réglementaire : Les tables temporelles peuvent aider à répondre aux exigences d'audit et de conformité dans certaines industries en conservant un enregistrement détaillé de toutes les modifications effectuées sur les données.</a:t>
            </a:r>
          </a:p>
          <a:p>
            <a:r>
              <a:rPr lang="en-US"/>
              <a:t/>
            </a:r>
          </a:p>
          <a:p>
            <a:r>
              <a:rPr lang="en-US"/>
              <a:t>En prenant en compte ces points clés, vous pouvez évaluer si les tables temporelles sont adaptées à votre application et aux besoins de votre entreprise, et déterminer comment les implémenter de manière efficace et optimisée.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Est-ce que vous envisagez d'utiliser cette fonctionnalité pour améliorer la gestion de l'historique des données et faciliter les analyses temporelles ? Si oui, j'aimerais connaître les raisons qui vous motivent. Si non, je serais également intéressé d'entendre vos préoccupations ou défis spécifiques qui vous empêchent de mettre en œuvre cette technologie. N'hésitez pas à partager vos idées et expériences, car cela pourrait nous aider à tous à mieux comprendre les avantages et les limitations des tables temporelles.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Je tiens à vous remercier pour votre attention et pour avoir assisté à cette présentation sur les tables temporelles dans Entity Framework et SQL Server. J'espère que les informations que j'ai partagées vous ont été utiles et vous ont donné un aperçu de la manière dont les tables temporelles peuvent améliorer la gestion de l'historique des données.</a:t>
            </a:r>
          </a:p>
          <a:p>
            <a:r>
              <a:rPr lang="en-US"/>
              <a:t/>
            </a:r>
          </a:p>
          <a:p>
            <a:r>
              <a:rPr lang="en-US"/>
              <a:t>Maintenant, je suis ravi de répondre à toutes vos questions ou de discuter des points que vous souhaiteriez approfondir. N'hésitez pas à poser vos questions, partager vos expériences ou donner votre avis sur les tables temporelles et leur utilisation dans vos projets.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Type de table spécifique dans SQL Server qui permet de suivre les modifications effectuées sur une table au fil tu temps</a:t>
            </a:r>
          </a:p>
          <a:p>
            <a:r>
              <a:rPr lang="en-US"/>
              <a:t/>
            </a:r>
          </a:p>
          <a:p>
            <a:r>
              <a:rPr lang="en-US"/>
              <a:t>- Deux colonnes supplémentaires:</a:t>
            </a:r>
          </a:p>
          <a:p>
            <a:r>
              <a:rPr lang="en-US"/>
              <a:t>     PeriodStart</a:t>
            </a:r>
          </a:p>
          <a:p>
            <a:r>
              <a:rPr lang="en-US"/>
              <a:t>     PeriodEnd</a:t>
            </a:r>
          </a:p>
          <a:p>
            <a:r>
              <a:rPr lang="en-US"/>
              <a:t/>
            </a:r>
          </a:p>
          <a:p>
            <a:r>
              <a:rPr lang="en-US"/>
              <a:t>Permet de connaitre la période durant laquelle une données est ou a été valide</a:t>
            </a:r>
          </a:p>
          <a:p>
            <a:r>
              <a:rPr lang="en-US"/>
              <a:t/>
            </a:r>
          </a:p>
          <a:p>
            <a:r>
              <a:rPr lang="en-US"/>
              <a:t>- Conserve l'historique complet des modifications faites dans une table lors des différents évènements pouvant y avoir lieu</a:t>
            </a:r>
          </a:p>
          <a:p>
            <a:r>
              <a:rPr lang="en-US"/>
              <a:t/>
            </a:r>
          </a:p>
          <a:p>
            <a:r>
              <a:rPr lang="en-US"/>
              <a:t/>
            </a:r>
          </a:p>
          <a:p>
            <a:r>
              <a:rPr lang="en-US"/>
              <a:t>? Dans quel cas pensez-vous utile d'utiliser des tables temporelles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Historisation</a:t>
            </a:r>
          </a:p>
          <a:p>
            <a:r>
              <a:rPr lang="en-US"/>
              <a:t>- Audibilité/Traçabilité</a:t>
            </a:r>
          </a:p>
          <a:p>
            <a:r>
              <a:rPr lang="en-US"/>
              <a:t>- Reconstitution</a:t>
            </a:r>
          </a:p>
          <a:p>
            <a:r>
              <a:rPr lang="en-US"/>
              <a:t/>
            </a:r>
          </a:p>
          <a:p>
            <a:r>
              <a:rPr lang="en-US"/>
              <a:t>- Analyse de tendances</a:t>
            </a:r>
          </a:p>
          <a:p>
            <a:r>
              <a:rPr lang="en-US"/>
              <a:t>- Gestion de versions</a:t>
            </a:r>
          </a:p>
          <a:p>
            <a:r>
              <a:rPr lang="en-US"/>
              <a:t>- Conformité règlementaire</a:t>
            </a:r>
          </a:p>
          <a:p>
            <a:r>
              <a:rPr lang="en-US"/>
              <a:t>...</a:t>
            </a:r>
          </a:p>
          <a:p>
            <a:r>
              <a:rPr lang="en-US"/>
              <a:t/>
            </a:r>
          </a:p>
          <a:p>
            <a:r>
              <a:rPr lang="en-US"/>
              <a:t>En résumé, les tables temporelles sont un outil précieux pour gérer l'évolution des données dans le temps, assurer la traçabilité des modifications et améliorer la qualité des informations stockées dans les systèmes d'information.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Lorsque vous modifiez les données de la table principale (INSERT, UPDATE, DELETE), SQL Server met automatiquement à jour la table d'historique liée avec les anciennes versions des lignes modifiées. Chaque ligne de la table d'historique contient un horodatage de début et de fin, indiquant quand cette version de la ligne était active dans la table principale.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Est-ce que vous savez comment implémenter  une table temporelle que SQL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Ajout des colonnes d'horodatage permettant le suivi dans le temps des modifications apportés aux données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Est-ce que vous savez comment récupérer des données d'une table temporelle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L'opérateur AS OF permet de récupérer les données telles qu'elles étaient à un instant précis. Cela vous donne la possibilité d'accéder à la version des données à un moment donné dans le passé.</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7.png" Type="http://schemas.openxmlformats.org/officeDocument/2006/relationships/image"/><Relationship Id="rId4" Target="../media/image3.png" Type="http://schemas.openxmlformats.org/officeDocument/2006/relationships/image"/><Relationship Id="rId5" Target="../media/image30.png" Type="http://schemas.openxmlformats.org/officeDocument/2006/relationships/image"/><Relationship Id="rId6" Target="../media/image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notesSlides/notesSlide2.xml" Type="http://schemas.openxmlformats.org/officeDocument/2006/relationships/notesSlide"/><Relationship Id="rId3" Target="../media/image7.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32.png" Type="http://schemas.openxmlformats.org/officeDocument/2006/relationships/image"/><Relationship Id="rId4" Target="../media/image34.png" Type="http://schemas.openxmlformats.org/officeDocument/2006/relationships/image"/><Relationship Id="rId5" Target="../media/image33.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7.png" Type="http://schemas.openxmlformats.org/officeDocument/2006/relationships/image"/><Relationship Id="rId4" Target="../media/image33.png" Type="http://schemas.openxmlformats.org/officeDocument/2006/relationships/image"/><Relationship Id="rId5" Target="../media/image4.png" Type="http://schemas.openxmlformats.org/officeDocument/2006/relationships/image"/><Relationship Id="rId6" Target="../media/image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4.png" Type="http://schemas.openxmlformats.org/officeDocument/2006/relationships/image"/><Relationship Id="rId4" Target="../media/image3.png" Type="http://schemas.openxmlformats.org/officeDocument/2006/relationships/image"/><Relationship Id="rId5" Target="../media/image7.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33.png" Type="http://schemas.openxmlformats.org/officeDocument/2006/relationships/image"/><Relationship Id="rId4" Target="../media/image2.png" Type="http://schemas.openxmlformats.org/officeDocument/2006/relationships/image"/><Relationship Id="rId5" Target="../media/image4.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37.png" Type="http://schemas.openxmlformats.org/officeDocument/2006/relationships/image"/><Relationship Id="rId4" Target="../media/image38.jpeg" Type="http://schemas.openxmlformats.org/officeDocument/2006/relationships/image"/><Relationship Id="rId5" Target="../media/image39.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4.png" Type="http://schemas.openxmlformats.org/officeDocument/2006/relationships/image"/><Relationship Id="rId4" Target="../media/image3.png" Type="http://schemas.openxmlformats.org/officeDocument/2006/relationships/image"/><Relationship Id="rId5" Target="../media/image39.png" Type="http://schemas.openxmlformats.org/officeDocument/2006/relationships/image"/><Relationship Id="rId6" Target="../media/image5.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7.png" Type="http://schemas.openxmlformats.org/officeDocument/2006/relationships/image"/><Relationship Id="rId4" Target="../media/image4.png" Type="http://schemas.openxmlformats.org/officeDocument/2006/relationships/image"/><Relationship Id="rId5" Target="../media/image3.png" Type="http://schemas.openxmlformats.org/officeDocument/2006/relationships/image"/><Relationship Id="rId6" Target="../media/image1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7.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4.png" Type="http://schemas.openxmlformats.org/officeDocument/2006/relationships/image"/><Relationship Id="rId8" Target="../media/image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2.png" Type="http://schemas.openxmlformats.org/officeDocument/2006/relationships/image"/><Relationship Id="rId4" Target="../media/image23.svg" Type="http://schemas.openxmlformats.org/officeDocument/2006/relationships/image"/><Relationship Id="rId5"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6.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7.png" Type="http://schemas.openxmlformats.org/officeDocument/2006/relationships/image"/><Relationship Id="rId4" Target="../media/image29.jpe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9000"/>
          </a:blip>
          <a:srcRect l="28363" t="0" r="0" b="0"/>
          <a:stretch>
            <a:fillRect/>
          </a:stretch>
        </p:blipFill>
        <p:spPr>
          <a:xfrm flipH="false" flipV="false" rot="0">
            <a:off x="-232049" y="7299704"/>
            <a:ext cx="14418410" cy="5560111"/>
          </a:xfrm>
          <a:prstGeom prst="rect">
            <a:avLst/>
          </a:prstGeom>
        </p:spPr>
      </p:pic>
      <p:pic>
        <p:nvPicPr>
          <p:cNvPr name="Picture 3" id="3"/>
          <p:cNvPicPr>
            <a:picLocks noChangeAspect="true"/>
          </p:cNvPicPr>
          <p:nvPr/>
        </p:nvPicPr>
        <p:blipFill>
          <a:blip r:embed="rId4">
            <a:alphaModFix amt="25000"/>
          </a:blip>
          <a:srcRect l="0" t="0" r="0" b="0"/>
          <a:stretch>
            <a:fillRect/>
          </a:stretch>
        </p:blipFill>
        <p:spPr>
          <a:xfrm flipH="false" flipV="false" rot="0">
            <a:off x="13782485" y="3193872"/>
            <a:ext cx="3843560" cy="3790711"/>
          </a:xfrm>
          <a:prstGeom prst="rect">
            <a:avLst/>
          </a:prstGeom>
        </p:spPr>
      </p:pic>
      <p:pic>
        <p:nvPicPr>
          <p:cNvPr name="Picture 4" id="4"/>
          <p:cNvPicPr>
            <a:picLocks noChangeAspect="true"/>
          </p:cNvPicPr>
          <p:nvPr/>
        </p:nvPicPr>
        <p:blipFill>
          <a:blip r:embed="rId5">
            <a:alphaModFix amt="81000"/>
          </a:blip>
          <a:srcRect l="0" t="0" r="0" b="0"/>
          <a:stretch>
            <a:fillRect/>
          </a:stretch>
        </p:blipFill>
        <p:spPr>
          <a:xfrm flipH="false" flipV="false" rot="0">
            <a:off x="-1153843" y="-2029430"/>
            <a:ext cx="6666302" cy="5933009"/>
          </a:xfrm>
          <a:prstGeom prst="rect">
            <a:avLst/>
          </a:prstGeom>
        </p:spPr>
      </p:pic>
      <p:pic>
        <p:nvPicPr>
          <p:cNvPr name="Picture 5" id="5"/>
          <p:cNvPicPr>
            <a:picLocks noChangeAspect="true"/>
          </p:cNvPicPr>
          <p:nvPr/>
        </p:nvPicPr>
        <p:blipFill>
          <a:blip r:embed="rId6">
            <a:alphaModFix amt="71000"/>
          </a:blip>
          <a:srcRect l="0" t="0" r="0" b="0"/>
          <a:stretch>
            <a:fillRect/>
          </a:stretch>
        </p:blipFill>
        <p:spPr>
          <a:xfrm flipH="false" flipV="false" rot="0">
            <a:off x="9943008" y="2139347"/>
            <a:ext cx="1958688" cy="1855857"/>
          </a:xfrm>
          <a:prstGeom prst="rect">
            <a:avLst/>
          </a:prstGeom>
        </p:spPr>
      </p:pic>
      <p:grpSp>
        <p:nvGrpSpPr>
          <p:cNvPr name="Group 6" id="6"/>
          <p:cNvGrpSpPr/>
          <p:nvPr/>
        </p:nvGrpSpPr>
        <p:grpSpPr>
          <a:xfrm rot="0">
            <a:off x="13468246" y="4349353"/>
            <a:ext cx="3791054" cy="1613693"/>
            <a:chOff x="0" y="0"/>
            <a:chExt cx="5054738" cy="2151591"/>
          </a:xfrm>
        </p:grpSpPr>
        <p:sp>
          <p:nvSpPr>
            <p:cNvPr name="AutoShape 7" id="7"/>
            <p:cNvSpPr/>
            <p:nvPr/>
          </p:nvSpPr>
          <p:spPr>
            <a:xfrm rot="0">
              <a:off x="0" y="872265"/>
              <a:ext cx="5054738" cy="0"/>
            </a:xfrm>
            <a:prstGeom prst="line">
              <a:avLst/>
            </a:prstGeom>
            <a:ln cap="flat" w="12700">
              <a:solidFill>
                <a:srgbClr val="FFFFFF"/>
              </a:solidFill>
              <a:prstDash val="solid"/>
              <a:headEnd type="none" len="sm" w="sm"/>
              <a:tailEnd type="none" len="sm" w="sm"/>
            </a:ln>
          </p:spPr>
        </p:sp>
        <p:sp>
          <p:nvSpPr>
            <p:cNvPr name="TextBox 8" id="8"/>
            <p:cNvSpPr txBox="true"/>
            <p:nvPr/>
          </p:nvSpPr>
          <p:spPr>
            <a:xfrm rot="0">
              <a:off x="0" y="-2447"/>
              <a:ext cx="4473433" cy="482600"/>
            </a:xfrm>
            <a:prstGeom prst="rect">
              <a:avLst/>
            </a:prstGeom>
          </p:spPr>
          <p:txBody>
            <a:bodyPr anchor="t" rtlCol="false" tIns="0" lIns="0" bIns="0" rIns="0">
              <a:spAutoFit/>
            </a:bodyPr>
            <a:lstStyle/>
            <a:p>
              <a:pPr>
                <a:lnSpc>
                  <a:spcPts val="2879"/>
                </a:lnSpc>
              </a:pPr>
              <a:r>
                <a:rPr lang="en-US" sz="2400">
                  <a:solidFill>
                    <a:srgbClr val="FFFFFF"/>
                  </a:solidFill>
                  <a:latin typeface="Play Bold"/>
                </a:rPr>
                <a:t>NATHAN WILCKÉ</a:t>
              </a:r>
            </a:p>
          </p:txBody>
        </p:sp>
        <p:sp>
          <p:nvSpPr>
            <p:cNvPr name="TextBox 9" id="9"/>
            <p:cNvSpPr txBox="true"/>
            <p:nvPr/>
          </p:nvSpPr>
          <p:spPr>
            <a:xfrm rot="0">
              <a:off x="0" y="1207470"/>
              <a:ext cx="4473433" cy="948267"/>
            </a:xfrm>
            <a:prstGeom prst="rect">
              <a:avLst/>
            </a:prstGeom>
          </p:spPr>
          <p:txBody>
            <a:bodyPr anchor="t" rtlCol="false" tIns="0" lIns="0" bIns="0" rIns="0">
              <a:spAutoFit/>
            </a:bodyPr>
            <a:lstStyle/>
            <a:p>
              <a:pPr>
                <a:lnSpc>
                  <a:spcPts val="2800"/>
                </a:lnSpc>
              </a:pPr>
              <a:r>
                <a:rPr lang="en-US" sz="2000">
                  <a:solidFill>
                    <a:srgbClr val="FFFFFF"/>
                  </a:solidFill>
                  <a:latin typeface="Telegraf"/>
                </a:rPr>
                <a:t>Technical Leader Factory Branch</a:t>
              </a:r>
              <a:r>
                <a:rPr lang="en-US" sz="2000">
                  <a:solidFill>
                    <a:srgbClr val="FFFFFF"/>
                  </a:solidFill>
                  <a:latin typeface="Telegraf"/>
                </a:rPr>
                <a:t> | Elliott</a:t>
              </a:r>
            </a:p>
          </p:txBody>
        </p:sp>
      </p:grpSp>
      <p:pic>
        <p:nvPicPr>
          <p:cNvPr name="Picture 10" id="10"/>
          <p:cNvPicPr>
            <a:picLocks noChangeAspect="true"/>
          </p:cNvPicPr>
          <p:nvPr/>
        </p:nvPicPr>
        <p:blipFill>
          <a:blip r:embed="rId7"/>
          <a:srcRect l="0" t="0" r="0" b="0"/>
          <a:stretch>
            <a:fillRect/>
          </a:stretch>
        </p:blipFill>
        <p:spPr>
          <a:xfrm flipH="false" flipV="false" rot="0">
            <a:off x="1028700" y="714937"/>
            <a:ext cx="778613" cy="964518"/>
          </a:xfrm>
          <a:prstGeom prst="rect">
            <a:avLst/>
          </a:prstGeom>
        </p:spPr>
      </p:pic>
      <p:sp>
        <p:nvSpPr>
          <p:cNvPr name="TextBox 11" id="11"/>
          <p:cNvSpPr txBox="true"/>
          <p:nvPr/>
        </p:nvSpPr>
        <p:spPr>
          <a:xfrm rot="0">
            <a:off x="2157605" y="927003"/>
            <a:ext cx="4819551" cy="473710"/>
          </a:xfrm>
          <a:prstGeom prst="rect">
            <a:avLst/>
          </a:prstGeom>
        </p:spPr>
        <p:txBody>
          <a:bodyPr anchor="t" rtlCol="false" tIns="0" lIns="0" bIns="0" rIns="0">
            <a:spAutoFit/>
          </a:bodyPr>
          <a:lstStyle/>
          <a:p>
            <a:pPr>
              <a:lnSpc>
                <a:spcPts val="3814"/>
              </a:lnSpc>
            </a:pPr>
            <a:r>
              <a:rPr lang="en-US" sz="2724">
                <a:solidFill>
                  <a:srgbClr val="FFFFFF"/>
                </a:solidFill>
                <a:latin typeface="Play"/>
              </a:rPr>
              <a:t>ELLIOTT</a:t>
            </a:r>
          </a:p>
        </p:txBody>
      </p:sp>
      <p:grpSp>
        <p:nvGrpSpPr>
          <p:cNvPr name="Group 12" id="12"/>
          <p:cNvGrpSpPr/>
          <p:nvPr/>
        </p:nvGrpSpPr>
        <p:grpSpPr>
          <a:xfrm rot="0">
            <a:off x="1028700" y="3093661"/>
            <a:ext cx="10872996" cy="4099679"/>
            <a:chOff x="0" y="0"/>
            <a:chExt cx="14497328" cy="5466238"/>
          </a:xfrm>
        </p:grpSpPr>
        <p:sp>
          <p:nvSpPr>
            <p:cNvPr name="TextBox 13" id="13"/>
            <p:cNvSpPr txBox="true"/>
            <p:nvPr/>
          </p:nvSpPr>
          <p:spPr>
            <a:xfrm rot="0">
              <a:off x="0" y="585867"/>
              <a:ext cx="14497328" cy="2439247"/>
            </a:xfrm>
            <a:prstGeom prst="rect">
              <a:avLst/>
            </a:prstGeom>
          </p:spPr>
          <p:txBody>
            <a:bodyPr anchor="t" rtlCol="false" tIns="0" lIns="0" bIns="0" rIns="0">
              <a:spAutoFit/>
            </a:bodyPr>
            <a:lstStyle/>
            <a:p>
              <a:pPr>
                <a:lnSpc>
                  <a:spcPts val="7067"/>
                </a:lnSpc>
              </a:pPr>
              <a:r>
                <a:rPr lang="en-US" sz="6425">
                  <a:solidFill>
                    <a:srgbClr val="FFFFFF"/>
                  </a:solidFill>
                  <a:latin typeface="Play"/>
                </a:rPr>
                <a:t>L’art de remonter dans le temps</a:t>
              </a:r>
            </a:p>
          </p:txBody>
        </p:sp>
        <p:sp>
          <p:nvSpPr>
            <p:cNvPr name="TextBox 14" id="14"/>
            <p:cNvSpPr txBox="true"/>
            <p:nvPr/>
          </p:nvSpPr>
          <p:spPr>
            <a:xfrm rot="0">
              <a:off x="0" y="4308607"/>
              <a:ext cx="13284965" cy="1145752"/>
            </a:xfrm>
            <a:prstGeom prst="rect">
              <a:avLst/>
            </a:prstGeom>
          </p:spPr>
          <p:txBody>
            <a:bodyPr anchor="t" rtlCol="false" tIns="0" lIns="0" bIns="0" rIns="0">
              <a:spAutoFit/>
            </a:bodyPr>
            <a:lstStyle/>
            <a:p>
              <a:pPr algn="l" marL="0" indent="0" lvl="0">
                <a:lnSpc>
                  <a:spcPts val="3430"/>
                </a:lnSpc>
                <a:spcBef>
                  <a:spcPct val="0"/>
                </a:spcBef>
              </a:pPr>
              <a:r>
                <a:rPr lang="en-US" sz="2450">
                  <a:solidFill>
                    <a:srgbClr val="FFFFFF"/>
                  </a:solidFill>
                  <a:latin typeface="Telegraf"/>
                </a:rPr>
                <a:t>Le temps ne s'arrête jamais, mais les tables temporelles vous aident à mieux le gérer !</a:t>
              </a:r>
            </a:p>
          </p:txBody>
        </p:sp>
      </p:grpSp>
      <p:sp>
        <p:nvSpPr>
          <p:cNvPr name="TextBox 15" id="15"/>
          <p:cNvSpPr txBox="true"/>
          <p:nvPr/>
        </p:nvSpPr>
        <p:spPr>
          <a:xfrm rot="0">
            <a:off x="13481589" y="860874"/>
            <a:ext cx="3777711" cy="377825"/>
          </a:xfrm>
          <a:prstGeom prst="rect">
            <a:avLst/>
          </a:prstGeom>
        </p:spPr>
        <p:txBody>
          <a:bodyPr anchor="t" rtlCol="false" tIns="0" lIns="0" bIns="0" rIns="0">
            <a:spAutoFit/>
          </a:bodyPr>
          <a:lstStyle/>
          <a:p>
            <a:pPr>
              <a:lnSpc>
                <a:spcPts val="2800"/>
              </a:lnSpc>
            </a:pPr>
            <a:r>
              <a:rPr lang="en-US" sz="2000">
                <a:solidFill>
                  <a:srgbClr val="FFFFFF"/>
                </a:solidFill>
                <a:latin typeface="Telegraf"/>
              </a:rPr>
              <a:t>Le 11 avril 2023 </a:t>
            </a:r>
          </a:p>
        </p:txBody>
      </p:sp>
      <p:pic>
        <p:nvPicPr>
          <p:cNvPr name="Picture 16" id="16"/>
          <p:cNvPicPr>
            <a:picLocks noChangeAspect="true"/>
          </p:cNvPicPr>
          <p:nvPr/>
        </p:nvPicPr>
        <p:blipFill>
          <a:blip r:embed="rId8"/>
          <a:srcRect l="0" t="0" r="0" b="0"/>
          <a:stretch>
            <a:fillRect/>
          </a:stretch>
        </p:blipFill>
        <p:spPr>
          <a:xfrm flipH="false" flipV="false" rot="0">
            <a:off x="15370444" y="9514102"/>
            <a:ext cx="2646352" cy="56565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652349" y="3582481"/>
            <a:ext cx="3175002" cy="4359851"/>
            <a:chOff x="0" y="0"/>
            <a:chExt cx="2936751" cy="4032689"/>
          </a:xfrm>
        </p:grpSpPr>
        <p:sp>
          <p:nvSpPr>
            <p:cNvPr name="Freeform 4" id="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5" id="5"/>
          <p:cNvSpPr txBox="true"/>
          <p:nvPr/>
        </p:nvSpPr>
        <p:spPr>
          <a:xfrm rot="0">
            <a:off x="976068"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6" id="6"/>
          <p:cNvGrpSpPr/>
          <p:nvPr/>
        </p:nvGrpSpPr>
        <p:grpSpPr>
          <a:xfrm rot="0">
            <a:off x="4106970" y="3582481"/>
            <a:ext cx="3175002" cy="4359851"/>
            <a:chOff x="0" y="0"/>
            <a:chExt cx="2936751" cy="4032689"/>
          </a:xfrm>
        </p:grpSpPr>
        <p:sp>
          <p:nvSpPr>
            <p:cNvPr name="Freeform 7" id="7"/>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8" id="8"/>
          <p:cNvSpPr txBox="true"/>
          <p:nvPr/>
        </p:nvSpPr>
        <p:spPr>
          <a:xfrm rot="0">
            <a:off x="443068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02</a:t>
            </a:r>
          </a:p>
        </p:txBody>
      </p:sp>
      <p:grpSp>
        <p:nvGrpSpPr>
          <p:cNvPr name="Group 9" id="9"/>
          <p:cNvGrpSpPr/>
          <p:nvPr/>
        </p:nvGrpSpPr>
        <p:grpSpPr>
          <a:xfrm rot="0">
            <a:off x="7558196" y="3582481"/>
            <a:ext cx="3175002" cy="4359851"/>
            <a:chOff x="0" y="0"/>
            <a:chExt cx="2936751" cy="4032689"/>
          </a:xfrm>
        </p:grpSpPr>
        <p:sp>
          <p:nvSpPr>
            <p:cNvPr name="Freeform 10" id="10"/>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1" id="11"/>
          <p:cNvSpPr txBox="true"/>
          <p:nvPr/>
        </p:nvSpPr>
        <p:spPr>
          <a:xfrm rot="0">
            <a:off x="7881916"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sp>
        <p:nvSpPr>
          <p:cNvPr name="TextBox 12" id="12"/>
          <p:cNvSpPr txBox="true"/>
          <p:nvPr/>
        </p:nvSpPr>
        <p:spPr>
          <a:xfrm rot="0">
            <a:off x="7881916"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03</a:t>
            </a:r>
          </a:p>
        </p:txBody>
      </p:sp>
      <p:grpSp>
        <p:nvGrpSpPr>
          <p:cNvPr name="Group 13" id="13"/>
          <p:cNvGrpSpPr/>
          <p:nvPr/>
        </p:nvGrpSpPr>
        <p:grpSpPr>
          <a:xfrm rot="0">
            <a:off x="11009423" y="3582481"/>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1333142"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sp>
        <p:nvSpPr>
          <p:cNvPr name="TextBox 16" id="16"/>
          <p:cNvSpPr txBox="true"/>
          <p:nvPr/>
        </p:nvSpPr>
        <p:spPr>
          <a:xfrm rot="0">
            <a:off x="11333142"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04</a:t>
            </a:r>
          </a:p>
        </p:txBody>
      </p:sp>
      <p:grpSp>
        <p:nvGrpSpPr>
          <p:cNvPr name="Group 17" id="17"/>
          <p:cNvGrpSpPr/>
          <p:nvPr/>
        </p:nvGrpSpPr>
        <p:grpSpPr>
          <a:xfrm rot="0">
            <a:off x="14460650" y="3582481"/>
            <a:ext cx="3175002" cy="4359851"/>
            <a:chOff x="0" y="0"/>
            <a:chExt cx="2936751" cy="4032689"/>
          </a:xfrm>
        </p:grpSpPr>
        <p:sp>
          <p:nvSpPr>
            <p:cNvPr name="Freeform 18" id="1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9" id="19"/>
          <p:cNvSpPr txBox="true"/>
          <p:nvPr/>
        </p:nvSpPr>
        <p:spPr>
          <a:xfrm rot="0">
            <a:off x="14784369" y="6681785"/>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20" id="20"/>
          <p:cNvSpPr txBox="true"/>
          <p:nvPr/>
        </p:nvSpPr>
        <p:spPr>
          <a:xfrm rot="0">
            <a:off x="1478436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05</a:t>
            </a:r>
          </a:p>
        </p:txBody>
      </p:sp>
      <p:sp>
        <p:nvSpPr>
          <p:cNvPr name="TextBox 21" id="21"/>
          <p:cNvSpPr txBox="true"/>
          <p:nvPr/>
        </p:nvSpPr>
        <p:spPr>
          <a:xfrm rot="0">
            <a:off x="4435291" y="712120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22" id="22"/>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sp>
        <p:nvSpPr>
          <p:cNvPr name="TextBox 23" id="23"/>
          <p:cNvSpPr txBox="true"/>
          <p:nvPr/>
        </p:nvSpPr>
        <p:spPr>
          <a:xfrm rot="0">
            <a:off x="2753136" y="1712935"/>
            <a:ext cx="12866115"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Open Sans"/>
              </a:rPr>
              <a:t>Récupération des données</a:t>
            </a:r>
          </a:p>
        </p:txBody>
      </p:sp>
      <p:sp>
        <p:nvSpPr>
          <p:cNvPr name="TextBox 24" id="24"/>
          <p:cNvSpPr txBox="true"/>
          <p:nvPr/>
        </p:nvSpPr>
        <p:spPr>
          <a:xfrm rot="0">
            <a:off x="976068"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Bold"/>
              </a:rPr>
              <a:t>01</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652349" y="3582481"/>
            <a:ext cx="3175002" cy="4359851"/>
            <a:chOff x="0" y="0"/>
            <a:chExt cx="2936751" cy="4032689"/>
          </a:xfrm>
        </p:grpSpPr>
        <p:sp>
          <p:nvSpPr>
            <p:cNvPr name="Freeform 4" id="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5" id="5"/>
          <p:cNvSpPr txBox="true"/>
          <p:nvPr/>
        </p:nvSpPr>
        <p:spPr>
          <a:xfrm rot="0">
            <a:off x="976068"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6" id="6"/>
          <p:cNvGrpSpPr/>
          <p:nvPr/>
        </p:nvGrpSpPr>
        <p:grpSpPr>
          <a:xfrm rot="0">
            <a:off x="4106970" y="3582481"/>
            <a:ext cx="3175002" cy="4359851"/>
            <a:chOff x="0" y="0"/>
            <a:chExt cx="2936751" cy="4032689"/>
          </a:xfrm>
        </p:grpSpPr>
        <p:sp>
          <p:nvSpPr>
            <p:cNvPr name="Freeform 7" id="7"/>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8" id="8"/>
          <p:cNvSpPr txBox="true"/>
          <p:nvPr/>
        </p:nvSpPr>
        <p:spPr>
          <a:xfrm rot="0">
            <a:off x="443068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02</a:t>
            </a:r>
          </a:p>
        </p:txBody>
      </p:sp>
      <p:grpSp>
        <p:nvGrpSpPr>
          <p:cNvPr name="Group 9" id="9"/>
          <p:cNvGrpSpPr/>
          <p:nvPr/>
        </p:nvGrpSpPr>
        <p:grpSpPr>
          <a:xfrm rot="0">
            <a:off x="7558196" y="3582481"/>
            <a:ext cx="3175002" cy="4359851"/>
            <a:chOff x="0" y="0"/>
            <a:chExt cx="2936751" cy="4032689"/>
          </a:xfrm>
        </p:grpSpPr>
        <p:sp>
          <p:nvSpPr>
            <p:cNvPr name="Freeform 10" id="10"/>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1" id="11"/>
          <p:cNvSpPr txBox="true"/>
          <p:nvPr/>
        </p:nvSpPr>
        <p:spPr>
          <a:xfrm rot="0">
            <a:off x="7881916"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sp>
        <p:nvSpPr>
          <p:cNvPr name="TextBox 12" id="12"/>
          <p:cNvSpPr txBox="true"/>
          <p:nvPr/>
        </p:nvSpPr>
        <p:spPr>
          <a:xfrm rot="0">
            <a:off x="7881916"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03</a:t>
            </a:r>
          </a:p>
        </p:txBody>
      </p:sp>
      <p:grpSp>
        <p:nvGrpSpPr>
          <p:cNvPr name="Group 13" id="13"/>
          <p:cNvGrpSpPr/>
          <p:nvPr/>
        </p:nvGrpSpPr>
        <p:grpSpPr>
          <a:xfrm rot="0">
            <a:off x="11009423" y="3582481"/>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1333142"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sp>
        <p:nvSpPr>
          <p:cNvPr name="TextBox 16" id="16"/>
          <p:cNvSpPr txBox="true"/>
          <p:nvPr/>
        </p:nvSpPr>
        <p:spPr>
          <a:xfrm rot="0">
            <a:off x="11333142"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04</a:t>
            </a:r>
          </a:p>
        </p:txBody>
      </p:sp>
      <p:grpSp>
        <p:nvGrpSpPr>
          <p:cNvPr name="Group 17" id="17"/>
          <p:cNvGrpSpPr/>
          <p:nvPr/>
        </p:nvGrpSpPr>
        <p:grpSpPr>
          <a:xfrm rot="0">
            <a:off x="14460650" y="3582481"/>
            <a:ext cx="3175002" cy="4359851"/>
            <a:chOff x="0" y="0"/>
            <a:chExt cx="2936751" cy="4032689"/>
          </a:xfrm>
        </p:grpSpPr>
        <p:sp>
          <p:nvSpPr>
            <p:cNvPr name="Freeform 18" id="1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9" id="19"/>
          <p:cNvSpPr txBox="true"/>
          <p:nvPr/>
        </p:nvSpPr>
        <p:spPr>
          <a:xfrm rot="0">
            <a:off x="14784369" y="6681785"/>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20" id="20"/>
          <p:cNvSpPr txBox="true"/>
          <p:nvPr/>
        </p:nvSpPr>
        <p:spPr>
          <a:xfrm rot="0">
            <a:off x="1478436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05</a:t>
            </a:r>
          </a:p>
        </p:txBody>
      </p:sp>
      <p:sp>
        <p:nvSpPr>
          <p:cNvPr name="TextBox 21" id="21"/>
          <p:cNvSpPr txBox="true"/>
          <p:nvPr/>
        </p:nvSpPr>
        <p:spPr>
          <a:xfrm rot="0">
            <a:off x="4435291" y="712120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22" id="22"/>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sp>
        <p:nvSpPr>
          <p:cNvPr name="TextBox 23" id="23"/>
          <p:cNvSpPr txBox="true"/>
          <p:nvPr/>
        </p:nvSpPr>
        <p:spPr>
          <a:xfrm rot="0">
            <a:off x="976068"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Bold"/>
              </a:rPr>
              <a:t>01</a:t>
            </a:r>
          </a:p>
        </p:txBody>
      </p:sp>
      <p:sp>
        <p:nvSpPr>
          <p:cNvPr name="TextBox 24" id="24"/>
          <p:cNvSpPr txBox="true"/>
          <p:nvPr/>
        </p:nvSpPr>
        <p:spPr>
          <a:xfrm rot="0">
            <a:off x="2753136" y="1712935"/>
            <a:ext cx="12866115"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Open Sans"/>
              </a:rPr>
              <a:t>Récupération des données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652349" y="3582481"/>
            <a:ext cx="3175002" cy="4359851"/>
            <a:chOff x="0" y="0"/>
            <a:chExt cx="2936751" cy="4032689"/>
          </a:xfrm>
        </p:grpSpPr>
        <p:sp>
          <p:nvSpPr>
            <p:cNvPr name="Freeform 4" id="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5" id="5"/>
          <p:cNvSpPr txBox="true"/>
          <p:nvPr/>
        </p:nvSpPr>
        <p:spPr>
          <a:xfrm rot="0">
            <a:off x="976068"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6" id="6"/>
          <p:cNvGrpSpPr/>
          <p:nvPr/>
        </p:nvGrpSpPr>
        <p:grpSpPr>
          <a:xfrm rot="0">
            <a:off x="4106970" y="3582481"/>
            <a:ext cx="3175002" cy="4359851"/>
            <a:chOff x="0" y="0"/>
            <a:chExt cx="2936751" cy="4032689"/>
          </a:xfrm>
        </p:grpSpPr>
        <p:sp>
          <p:nvSpPr>
            <p:cNvPr name="Freeform 7" id="7"/>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8" id="8"/>
          <p:cNvSpPr txBox="true"/>
          <p:nvPr/>
        </p:nvSpPr>
        <p:spPr>
          <a:xfrm rot="0">
            <a:off x="443068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02</a:t>
            </a:r>
          </a:p>
        </p:txBody>
      </p:sp>
      <p:grpSp>
        <p:nvGrpSpPr>
          <p:cNvPr name="Group 9" id="9"/>
          <p:cNvGrpSpPr/>
          <p:nvPr/>
        </p:nvGrpSpPr>
        <p:grpSpPr>
          <a:xfrm rot="0">
            <a:off x="7558196" y="3582481"/>
            <a:ext cx="3175002" cy="4359851"/>
            <a:chOff x="0" y="0"/>
            <a:chExt cx="2936751" cy="4032689"/>
          </a:xfrm>
        </p:grpSpPr>
        <p:sp>
          <p:nvSpPr>
            <p:cNvPr name="Freeform 10" id="10"/>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11" id="11"/>
          <p:cNvSpPr txBox="true"/>
          <p:nvPr/>
        </p:nvSpPr>
        <p:spPr>
          <a:xfrm rot="0">
            <a:off x="7881916"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sp>
        <p:nvSpPr>
          <p:cNvPr name="TextBox 12" id="12"/>
          <p:cNvSpPr txBox="true"/>
          <p:nvPr/>
        </p:nvSpPr>
        <p:spPr>
          <a:xfrm rot="0">
            <a:off x="7881916"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03</a:t>
            </a:r>
          </a:p>
        </p:txBody>
      </p:sp>
      <p:grpSp>
        <p:nvGrpSpPr>
          <p:cNvPr name="Group 13" id="13"/>
          <p:cNvGrpSpPr/>
          <p:nvPr/>
        </p:nvGrpSpPr>
        <p:grpSpPr>
          <a:xfrm rot="0">
            <a:off x="11009423" y="3582481"/>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1333142"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sp>
        <p:nvSpPr>
          <p:cNvPr name="TextBox 16" id="16"/>
          <p:cNvSpPr txBox="true"/>
          <p:nvPr/>
        </p:nvSpPr>
        <p:spPr>
          <a:xfrm rot="0">
            <a:off x="11333142"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04</a:t>
            </a:r>
          </a:p>
        </p:txBody>
      </p:sp>
      <p:grpSp>
        <p:nvGrpSpPr>
          <p:cNvPr name="Group 17" id="17"/>
          <p:cNvGrpSpPr/>
          <p:nvPr/>
        </p:nvGrpSpPr>
        <p:grpSpPr>
          <a:xfrm rot="0">
            <a:off x="14460650" y="3582481"/>
            <a:ext cx="3175002" cy="4359851"/>
            <a:chOff x="0" y="0"/>
            <a:chExt cx="2936751" cy="4032689"/>
          </a:xfrm>
        </p:grpSpPr>
        <p:sp>
          <p:nvSpPr>
            <p:cNvPr name="Freeform 18" id="1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9" id="19"/>
          <p:cNvSpPr txBox="true"/>
          <p:nvPr/>
        </p:nvSpPr>
        <p:spPr>
          <a:xfrm rot="0">
            <a:off x="14784369" y="6681785"/>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20" id="20"/>
          <p:cNvSpPr txBox="true"/>
          <p:nvPr/>
        </p:nvSpPr>
        <p:spPr>
          <a:xfrm rot="0">
            <a:off x="1478436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05</a:t>
            </a:r>
          </a:p>
        </p:txBody>
      </p:sp>
      <p:sp>
        <p:nvSpPr>
          <p:cNvPr name="TextBox 21" id="21"/>
          <p:cNvSpPr txBox="true"/>
          <p:nvPr/>
        </p:nvSpPr>
        <p:spPr>
          <a:xfrm rot="0">
            <a:off x="4435291" y="712120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22" id="22"/>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sp>
        <p:nvSpPr>
          <p:cNvPr name="TextBox 23" id="23"/>
          <p:cNvSpPr txBox="true"/>
          <p:nvPr/>
        </p:nvSpPr>
        <p:spPr>
          <a:xfrm rot="0">
            <a:off x="976068"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Bold"/>
              </a:rPr>
              <a:t>01</a:t>
            </a:r>
          </a:p>
        </p:txBody>
      </p:sp>
      <p:sp>
        <p:nvSpPr>
          <p:cNvPr name="TextBox 24" id="24"/>
          <p:cNvSpPr txBox="true"/>
          <p:nvPr/>
        </p:nvSpPr>
        <p:spPr>
          <a:xfrm rot="0">
            <a:off x="2753136" y="1712935"/>
            <a:ext cx="12866115"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Open Sans"/>
              </a:rPr>
              <a:t>Récupération des données</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652349" y="3582481"/>
            <a:ext cx="3175002" cy="4359851"/>
            <a:chOff x="0" y="0"/>
            <a:chExt cx="2936751" cy="4032689"/>
          </a:xfrm>
        </p:grpSpPr>
        <p:sp>
          <p:nvSpPr>
            <p:cNvPr name="Freeform 4" id="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5" id="5"/>
          <p:cNvSpPr txBox="true"/>
          <p:nvPr/>
        </p:nvSpPr>
        <p:spPr>
          <a:xfrm rot="0">
            <a:off x="976068"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6" id="6"/>
          <p:cNvGrpSpPr/>
          <p:nvPr/>
        </p:nvGrpSpPr>
        <p:grpSpPr>
          <a:xfrm rot="0">
            <a:off x="4106970" y="3582481"/>
            <a:ext cx="3175002" cy="4359851"/>
            <a:chOff x="0" y="0"/>
            <a:chExt cx="2936751" cy="4032689"/>
          </a:xfrm>
        </p:grpSpPr>
        <p:sp>
          <p:nvSpPr>
            <p:cNvPr name="Freeform 7" id="7"/>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8" id="8"/>
          <p:cNvSpPr txBox="true"/>
          <p:nvPr/>
        </p:nvSpPr>
        <p:spPr>
          <a:xfrm rot="0">
            <a:off x="443068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02</a:t>
            </a:r>
          </a:p>
        </p:txBody>
      </p:sp>
      <p:grpSp>
        <p:nvGrpSpPr>
          <p:cNvPr name="Group 9" id="9"/>
          <p:cNvGrpSpPr/>
          <p:nvPr/>
        </p:nvGrpSpPr>
        <p:grpSpPr>
          <a:xfrm rot="0">
            <a:off x="7558196" y="3582481"/>
            <a:ext cx="3175002" cy="4359851"/>
            <a:chOff x="0" y="0"/>
            <a:chExt cx="2936751" cy="4032689"/>
          </a:xfrm>
        </p:grpSpPr>
        <p:sp>
          <p:nvSpPr>
            <p:cNvPr name="Freeform 10" id="10"/>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1" id="11"/>
          <p:cNvSpPr txBox="true"/>
          <p:nvPr/>
        </p:nvSpPr>
        <p:spPr>
          <a:xfrm rot="0">
            <a:off x="7881916"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sp>
        <p:nvSpPr>
          <p:cNvPr name="TextBox 12" id="12"/>
          <p:cNvSpPr txBox="true"/>
          <p:nvPr/>
        </p:nvSpPr>
        <p:spPr>
          <a:xfrm rot="0">
            <a:off x="7881916"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03</a:t>
            </a:r>
          </a:p>
        </p:txBody>
      </p:sp>
      <p:grpSp>
        <p:nvGrpSpPr>
          <p:cNvPr name="Group 13" id="13"/>
          <p:cNvGrpSpPr/>
          <p:nvPr/>
        </p:nvGrpSpPr>
        <p:grpSpPr>
          <a:xfrm rot="0">
            <a:off x="11009423" y="3582481"/>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15" id="15"/>
          <p:cNvSpPr txBox="true"/>
          <p:nvPr/>
        </p:nvSpPr>
        <p:spPr>
          <a:xfrm rot="0">
            <a:off x="11333142"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sp>
        <p:nvSpPr>
          <p:cNvPr name="TextBox 16" id="16"/>
          <p:cNvSpPr txBox="true"/>
          <p:nvPr/>
        </p:nvSpPr>
        <p:spPr>
          <a:xfrm rot="0">
            <a:off x="11333142"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04</a:t>
            </a:r>
          </a:p>
        </p:txBody>
      </p:sp>
      <p:grpSp>
        <p:nvGrpSpPr>
          <p:cNvPr name="Group 17" id="17"/>
          <p:cNvGrpSpPr/>
          <p:nvPr/>
        </p:nvGrpSpPr>
        <p:grpSpPr>
          <a:xfrm rot="0">
            <a:off x="14460650" y="3582481"/>
            <a:ext cx="3175002" cy="4359851"/>
            <a:chOff x="0" y="0"/>
            <a:chExt cx="2936751" cy="4032689"/>
          </a:xfrm>
        </p:grpSpPr>
        <p:sp>
          <p:nvSpPr>
            <p:cNvPr name="Freeform 18" id="1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9" id="19"/>
          <p:cNvSpPr txBox="true"/>
          <p:nvPr/>
        </p:nvSpPr>
        <p:spPr>
          <a:xfrm rot="0">
            <a:off x="14784369" y="6681785"/>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20" id="20"/>
          <p:cNvSpPr txBox="true"/>
          <p:nvPr/>
        </p:nvSpPr>
        <p:spPr>
          <a:xfrm rot="0">
            <a:off x="1478436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05</a:t>
            </a:r>
          </a:p>
        </p:txBody>
      </p:sp>
      <p:sp>
        <p:nvSpPr>
          <p:cNvPr name="TextBox 21" id="21"/>
          <p:cNvSpPr txBox="true"/>
          <p:nvPr/>
        </p:nvSpPr>
        <p:spPr>
          <a:xfrm rot="0">
            <a:off x="4435291" y="712120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22" id="22"/>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sp>
        <p:nvSpPr>
          <p:cNvPr name="TextBox 23" id="23"/>
          <p:cNvSpPr txBox="true"/>
          <p:nvPr/>
        </p:nvSpPr>
        <p:spPr>
          <a:xfrm rot="0">
            <a:off x="976068"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Bold"/>
              </a:rPr>
              <a:t>01</a:t>
            </a:r>
          </a:p>
        </p:txBody>
      </p:sp>
      <p:sp>
        <p:nvSpPr>
          <p:cNvPr name="TextBox 24" id="24"/>
          <p:cNvSpPr txBox="true"/>
          <p:nvPr/>
        </p:nvSpPr>
        <p:spPr>
          <a:xfrm rot="0">
            <a:off x="2753136" y="1712935"/>
            <a:ext cx="12866115"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Open Sans"/>
              </a:rPr>
              <a:t>Récupération des données</a:t>
            </a:r>
          </a:p>
        </p:txBody>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652349" y="3582481"/>
            <a:ext cx="3175002" cy="4359851"/>
            <a:chOff x="0" y="0"/>
            <a:chExt cx="2936751" cy="4032689"/>
          </a:xfrm>
        </p:grpSpPr>
        <p:sp>
          <p:nvSpPr>
            <p:cNvPr name="Freeform 4" id="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5" id="5"/>
          <p:cNvSpPr txBox="true"/>
          <p:nvPr/>
        </p:nvSpPr>
        <p:spPr>
          <a:xfrm rot="0">
            <a:off x="976068"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6" id="6"/>
          <p:cNvGrpSpPr/>
          <p:nvPr/>
        </p:nvGrpSpPr>
        <p:grpSpPr>
          <a:xfrm rot="0">
            <a:off x="4106970" y="3582481"/>
            <a:ext cx="3175002" cy="4359851"/>
            <a:chOff x="0" y="0"/>
            <a:chExt cx="2936751" cy="4032689"/>
          </a:xfrm>
        </p:grpSpPr>
        <p:sp>
          <p:nvSpPr>
            <p:cNvPr name="Freeform 7" id="7"/>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8" id="8"/>
          <p:cNvSpPr txBox="true"/>
          <p:nvPr/>
        </p:nvSpPr>
        <p:spPr>
          <a:xfrm rot="0">
            <a:off x="443068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02</a:t>
            </a:r>
          </a:p>
        </p:txBody>
      </p:sp>
      <p:grpSp>
        <p:nvGrpSpPr>
          <p:cNvPr name="Group 9" id="9"/>
          <p:cNvGrpSpPr/>
          <p:nvPr/>
        </p:nvGrpSpPr>
        <p:grpSpPr>
          <a:xfrm rot="0">
            <a:off x="7558196" y="3582481"/>
            <a:ext cx="3175002" cy="4359851"/>
            <a:chOff x="0" y="0"/>
            <a:chExt cx="2936751" cy="4032689"/>
          </a:xfrm>
        </p:grpSpPr>
        <p:sp>
          <p:nvSpPr>
            <p:cNvPr name="Freeform 10" id="10"/>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1" id="11"/>
          <p:cNvSpPr txBox="true"/>
          <p:nvPr/>
        </p:nvSpPr>
        <p:spPr>
          <a:xfrm rot="0">
            <a:off x="7881916"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sp>
        <p:nvSpPr>
          <p:cNvPr name="TextBox 12" id="12"/>
          <p:cNvSpPr txBox="true"/>
          <p:nvPr/>
        </p:nvSpPr>
        <p:spPr>
          <a:xfrm rot="0">
            <a:off x="7881916"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03</a:t>
            </a:r>
          </a:p>
        </p:txBody>
      </p:sp>
      <p:grpSp>
        <p:nvGrpSpPr>
          <p:cNvPr name="Group 13" id="13"/>
          <p:cNvGrpSpPr/>
          <p:nvPr/>
        </p:nvGrpSpPr>
        <p:grpSpPr>
          <a:xfrm rot="0">
            <a:off x="11009423" y="3582481"/>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1333142" y="713898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sp>
        <p:nvSpPr>
          <p:cNvPr name="TextBox 16" id="16"/>
          <p:cNvSpPr txBox="true"/>
          <p:nvPr/>
        </p:nvSpPr>
        <p:spPr>
          <a:xfrm rot="0">
            <a:off x="11333142"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04</a:t>
            </a:r>
          </a:p>
        </p:txBody>
      </p:sp>
      <p:grpSp>
        <p:nvGrpSpPr>
          <p:cNvPr name="Group 17" id="17"/>
          <p:cNvGrpSpPr/>
          <p:nvPr/>
        </p:nvGrpSpPr>
        <p:grpSpPr>
          <a:xfrm rot="0">
            <a:off x="14460650" y="3582481"/>
            <a:ext cx="3175002" cy="4359851"/>
            <a:chOff x="0" y="0"/>
            <a:chExt cx="2936751" cy="4032689"/>
          </a:xfrm>
        </p:grpSpPr>
        <p:sp>
          <p:nvSpPr>
            <p:cNvPr name="Freeform 18" id="1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19" id="19"/>
          <p:cNvSpPr txBox="true"/>
          <p:nvPr/>
        </p:nvSpPr>
        <p:spPr>
          <a:xfrm rot="0">
            <a:off x="14784369" y="6681785"/>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20" id="20"/>
          <p:cNvSpPr txBox="true"/>
          <p:nvPr/>
        </p:nvSpPr>
        <p:spPr>
          <a:xfrm rot="0">
            <a:off x="14784369"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a:solidFill>
                  <a:srgbClr val="000000"/>
                </a:solidFill>
                <a:latin typeface="Open Sans Bold"/>
              </a:rPr>
              <a:t>05</a:t>
            </a:r>
          </a:p>
        </p:txBody>
      </p:sp>
      <p:sp>
        <p:nvSpPr>
          <p:cNvPr name="TextBox 21" id="21"/>
          <p:cNvSpPr txBox="true"/>
          <p:nvPr/>
        </p:nvSpPr>
        <p:spPr>
          <a:xfrm rot="0">
            <a:off x="4435291" y="7121205"/>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22" id="22"/>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sp>
        <p:nvSpPr>
          <p:cNvPr name="TextBox 23" id="23"/>
          <p:cNvSpPr txBox="true"/>
          <p:nvPr/>
        </p:nvSpPr>
        <p:spPr>
          <a:xfrm rot="0">
            <a:off x="976068" y="3815775"/>
            <a:ext cx="731749" cy="669036"/>
          </a:xfrm>
          <a:prstGeom prst="rect">
            <a:avLst/>
          </a:prstGeom>
        </p:spPr>
        <p:txBody>
          <a:bodyPr anchor="t" rtlCol="false" tIns="0" lIns="0" bIns="0" rIns="0">
            <a:spAutoFit/>
          </a:bodyPr>
          <a:lstStyle/>
          <a:p>
            <a:pPr marL="0" indent="0" lvl="1">
              <a:lnSpc>
                <a:spcPts val="5652"/>
              </a:lnSpc>
              <a:spcBef>
                <a:spcPct val="0"/>
              </a:spcBef>
            </a:pPr>
            <a:r>
              <a:rPr lang="en-US" sz="3600" u="none">
                <a:solidFill>
                  <a:srgbClr val="000000"/>
                </a:solidFill>
                <a:latin typeface="Open Sans Bold"/>
              </a:rPr>
              <a:t>01</a:t>
            </a:r>
          </a:p>
        </p:txBody>
      </p:sp>
      <p:sp>
        <p:nvSpPr>
          <p:cNvPr name="TextBox 24" id="24"/>
          <p:cNvSpPr txBox="true"/>
          <p:nvPr/>
        </p:nvSpPr>
        <p:spPr>
          <a:xfrm rot="0">
            <a:off x="2753136" y="1712935"/>
            <a:ext cx="12866115"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Open Sans"/>
              </a:rPr>
              <a:t>Récupération des données</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3006744"/>
            <a:ext cx="3175002" cy="4359851"/>
            <a:chOff x="0" y="0"/>
            <a:chExt cx="2936751" cy="4032689"/>
          </a:xfrm>
        </p:grpSpPr>
        <p:sp>
          <p:nvSpPr>
            <p:cNvPr name="Freeform 3" id="3"/>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4" id="4"/>
          <p:cNvSpPr txBox="true"/>
          <p:nvPr/>
        </p:nvSpPr>
        <p:spPr>
          <a:xfrm rot="0">
            <a:off x="1352419"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5" id="5"/>
          <p:cNvGrpSpPr/>
          <p:nvPr/>
        </p:nvGrpSpPr>
        <p:grpSpPr>
          <a:xfrm rot="0">
            <a:off x="4483321" y="-3006744"/>
            <a:ext cx="3175002" cy="4359851"/>
            <a:chOff x="0" y="0"/>
            <a:chExt cx="2936751" cy="4032689"/>
          </a:xfrm>
        </p:grpSpPr>
        <p:sp>
          <p:nvSpPr>
            <p:cNvPr name="Freeform 6" id="6"/>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grpSp>
        <p:nvGrpSpPr>
          <p:cNvPr name="Group 7" id="7"/>
          <p:cNvGrpSpPr/>
          <p:nvPr/>
        </p:nvGrpSpPr>
        <p:grpSpPr>
          <a:xfrm rot="0">
            <a:off x="7934548" y="-3006744"/>
            <a:ext cx="3175002" cy="4359851"/>
            <a:chOff x="0" y="0"/>
            <a:chExt cx="2936751" cy="4032689"/>
          </a:xfrm>
        </p:grpSpPr>
        <p:sp>
          <p:nvSpPr>
            <p:cNvPr name="Freeform 8" id="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9" id="9"/>
          <p:cNvSpPr txBox="true"/>
          <p:nvPr/>
        </p:nvSpPr>
        <p:spPr>
          <a:xfrm rot="0">
            <a:off x="8258267"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grpSp>
        <p:nvGrpSpPr>
          <p:cNvPr name="Group 10" id="10"/>
          <p:cNvGrpSpPr/>
          <p:nvPr/>
        </p:nvGrpSpPr>
        <p:grpSpPr>
          <a:xfrm rot="0">
            <a:off x="11385775" y="-3006744"/>
            <a:ext cx="3175002" cy="4359851"/>
            <a:chOff x="0" y="0"/>
            <a:chExt cx="2936751" cy="4032689"/>
          </a:xfrm>
        </p:grpSpPr>
        <p:sp>
          <p:nvSpPr>
            <p:cNvPr name="Freeform 11" id="11"/>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2" id="12"/>
          <p:cNvSpPr txBox="true"/>
          <p:nvPr/>
        </p:nvSpPr>
        <p:spPr>
          <a:xfrm rot="0">
            <a:off x="11709494"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grpSp>
        <p:nvGrpSpPr>
          <p:cNvPr name="Group 13" id="13"/>
          <p:cNvGrpSpPr/>
          <p:nvPr/>
        </p:nvGrpSpPr>
        <p:grpSpPr>
          <a:xfrm rot="0">
            <a:off x="14837001" y="-3006744"/>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5160721" y="92560"/>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16" id="16"/>
          <p:cNvSpPr txBox="true"/>
          <p:nvPr/>
        </p:nvSpPr>
        <p:spPr>
          <a:xfrm rot="0">
            <a:off x="4811642" y="53198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17" id="17"/>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pic>
        <p:nvPicPr>
          <p:cNvPr name="Picture 18" id="18"/>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grpSp>
        <p:nvGrpSpPr>
          <p:cNvPr name="Group 19" id="19"/>
          <p:cNvGrpSpPr/>
          <p:nvPr/>
        </p:nvGrpSpPr>
        <p:grpSpPr>
          <a:xfrm rot="0">
            <a:off x="3637877" y="3534630"/>
            <a:ext cx="11849336" cy="3217739"/>
            <a:chOff x="0" y="0"/>
            <a:chExt cx="15799114" cy="4290319"/>
          </a:xfrm>
        </p:grpSpPr>
        <p:grpSp>
          <p:nvGrpSpPr>
            <p:cNvPr name="Group 20" id="20"/>
            <p:cNvGrpSpPr/>
            <p:nvPr/>
          </p:nvGrpSpPr>
          <p:grpSpPr>
            <a:xfrm rot="0">
              <a:off x="0" y="0"/>
              <a:ext cx="15799114" cy="4290319"/>
              <a:chOff x="0" y="0"/>
              <a:chExt cx="9101522" cy="2471558"/>
            </a:xfrm>
          </p:grpSpPr>
          <p:sp>
            <p:nvSpPr>
              <p:cNvPr name="Freeform 21" id="21"/>
              <p:cNvSpPr/>
              <p:nvPr/>
            </p:nvSpPr>
            <p:spPr>
              <a:xfrm>
                <a:off x="0" y="0"/>
                <a:ext cx="9101523" cy="2471558"/>
              </a:xfrm>
              <a:custGeom>
                <a:avLst/>
                <a:gdLst/>
                <a:ahLst/>
                <a:cxnLst/>
                <a:rect r="r" b="b" t="t" l="l"/>
                <a:pathLst>
                  <a:path h="2471558" w="9101523">
                    <a:moveTo>
                      <a:pt x="8977062" y="2471558"/>
                    </a:moveTo>
                    <a:lnTo>
                      <a:pt x="124460" y="2471558"/>
                    </a:lnTo>
                    <a:cubicBezTo>
                      <a:pt x="55880" y="2471558"/>
                      <a:pt x="0" y="2415678"/>
                      <a:pt x="0" y="2347098"/>
                    </a:cubicBezTo>
                    <a:lnTo>
                      <a:pt x="0" y="124460"/>
                    </a:lnTo>
                    <a:cubicBezTo>
                      <a:pt x="0" y="55880"/>
                      <a:pt x="55880" y="0"/>
                      <a:pt x="124460" y="0"/>
                    </a:cubicBezTo>
                    <a:lnTo>
                      <a:pt x="8977062" y="0"/>
                    </a:lnTo>
                    <a:cubicBezTo>
                      <a:pt x="9045642" y="0"/>
                      <a:pt x="9101523" y="55880"/>
                      <a:pt x="9101523" y="124460"/>
                    </a:cubicBezTo>
                    <a:lnTo>
                      <a:pt x="9101523" y="2347098"/>
                    </a:lnTo>
                    <a:cubicBezTo>
                      <a:pt x="9101523" y="2415679"/>
                      <a:pt x="9045642" y="2471558"/>
                      <a:pt x="8977062" y="2471558"/>
                    </a:cubicBezTo>
                    <a:close/>
                  </a:path>
                </a:pathLst>
              </a:custGeom>
              <a:solidFill>
                <a:srgbClr val="FFFFFF">
                  <a:alpha val="14902"/>
                </a:srgbClr>
              </a:solidFill>
            </p:spPr>
          </p:sp>
        </p:grpSp>
        <p:sp>
          <p:nvSpPr>
            <p:cNvPr name="TextBox 22" id="22"/>
            <p:cNvSpPr txBox="true"/>
            <p:nvPr/>
          </p:nvSpPr>
          <p:spPr>
            <a:xfrm rot="0">
              <a:off x="309041" y="1293202"/>
              <a:ext cx="15181033" cy="1618190"/>
            </a:xfrm>
            <a:prstGeom prst="rect">
              <a:avLst/>
            </a:prstGeom>
          </p:spPr>
          <p:txBody>
            <a:bodyPr anchor="t" rtlCol="false" tIns="0" lIns="0" bIns="0" rIns="0">
              <a:spAutoFit/>
            </a:bodyPr>
            <a:lstStyle/>
            <a:p>
              <a:pPr algn="ctr">
                <a:lnSpc>
                  <a:spcPts val="4900"/>
                </a:lnSpc>
              </a:pPr>
              <a:r>
                <a:rPr lang="en-US" sz="3500">
                  <a:solidFill>
                    <a:srgbClr val="FFFFFF"/>
                  </a:solidFill>
                  <a:latin typeface="Play Bold"/>
                </a:rPr>
                <a:t>Je veux tous les contrats qui ont été signés à une date donnée. Quelle requête est la plus appropriée?</a:t>
              </a:r>
            </a:p>
          </p:txBody>
        </p:sp>
      </p:gr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3006744"/>
            <a:ext cx="3175002" cy="4359851"/>
            <a:chOff x="0" y="0"/>
            <a:chExt cx="2936751" cy="4032689"/>
          </a:xfrm>
        </p:grpSpPr>
        <p:sp>
          <p:nvSpPr>
            <p:cNvPr name="Freeform 3" id="3"/>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4" id="4"/>
          <p:cNvSpPr txBox="true"/>
          <p:nvPr/>
        </p:nvSpPr>
        <p:spPr>
          <a:xfrm rot="0">
            <a:off x="1352419"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5" id="5"/>
          <p:cNvGrpSpPr/>
          <p:nvPr/>
        </p:nvGrpSpPr>
        <p:grpSpPr>
          <a:xfrm rot="0">
            <a:off x="4483321" y="-3006744"/>
            <a:ext cx="3175002" cy="4359851"/>
            <a:chOff x="0" y="0"/>
            <a:chExt cx="2936751" cy="4032689"/>
          </a:xfrm>
        </p:grpSpPr>
        <p:sp>
          <p:nvSpPr>
            <p:cNvPr name="Freeform 6" id="6"/>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grpSp>
        <p:nvGrpSpPr>
          <p:cNvPr name="Group 7" id="7"/>
          <p:cNvGrpSpPr/>
          <p:nvPr/>
        </p:nvGrpSpPr>
        <p:grpSpPr>
          <a:xfrm rot="0">
            <a:off x="7934548" y="-3006744"/>
            <a:ext cx="3175002" cy="4359851"/>
            <a:chOff x="0" y="0"/>
            <a:chExt cx="2936751" cy="4032689"/>
          </a:xfrm>
        </p:grpSpPr>
        <p:sp>
          <p:nvSpPr>
            <p:cNvPr name="Freeform 8" id="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9" id="9"/>
          <p:cNvSpPr txBox="true"/>
          <p:nvPr/>
        </p:nvSpPr>
        <p:spPr>
          <a:xfrm rot="0">
            <a:off x="8258267"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grpSp>
        <p:nvGrpSpPr>
          <p:cNvPr name="Group 10" id="10"/>
          <p:cNvGrpSpPr/>
          <p:nvPr/>
        </p:nvGrpSpPr>
        <p:grpSpPr>
          <a:xfrm rot="0">
            <a:off x="11385775" y="-3006744"/>
            <a:ext cx="3175002" cy="4359851"/>
            <a:chOff x="0" y="0"/>
            <a:chExt cx="2936751" cy="4032689"/>
          </a:xfrm>
        </p:grpSpPr>
        <p:sp>
          <p:nvSpPr>
            <p:cNvPr name="Freeform 11" id="11"/>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2" id="12"/>
          <p:cNvSpPr txBox="true"/>
          <p:nvPr/>
        </p:nvSpPr>
        <p:spPr>
          <a:xfrm rot="0">
            <a:off x="11709494"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grpSp>
        <p:nvGrpSpPr>
          <p:cNvPr name="Group 13" id="13"/>
          <p:cNvGrpSpPr/>
          <p:nvPr/>
        </p:nvGrpSpPr>
        <p:grpSpPr>
          <a:xfrm rot="0">
            <a:off x="14837001" y="-3006744"/>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5160721" y="92560"/>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16" id="16"/>
          <p:cNvSpPr txBox="true"/>
          <p:nvPr/>
        </p:nvSpPr>
        <p:spPr>
          <a:xfrm rot="0">
            <a:off x="4811642" y="53198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17" id="17"/>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pic>
        <p:nvPicPr>
          <p:cNvPr name="Picture 18" id="18"/>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grpSp>
        <p:nvGrpSpPr>
          <p:cNvPr name="Group 19" id="19"/>
          <p:cNvGrpSpPr/>
          <p:nvPr/>
        </p:nvGrpSpPr>
        <p:grpSpPr>
          <a:xfrm rot="0">
            <a:off x="3637877" y="3534630"/>
            <a:ext cx="11849336" cy="3217739"/>
            <a:chOff x="0" y="0"/>
            <a:chExt cx="9101522" cy="2471558"/>
          </a:xfrm>
        </p:grpSpPr>
        <p:sp>
          <p:nvSpPr>
            <p:cNvPr name="Freeform 20" id="20"/>
            <p:cNvSpPr/>
            <p:nvPr/>
          </p:nvSpPr>
          <p:spPr>
            <a:xfrm>
              <a:off x="0" y="0"/>
              <a:ext cx="9101523" cy="2471558"/>
            </a:xfrm>
            <a:custGeom>
              <a:avLst/>
              <a:gdLst/>
              <a:ahLst/>
              <a:cxnLst/>
              <a:rect r="r" b="b" t="t" l="l"/>
              <a:pathLst>
                <a:path h="2471558" w="9101523">
                  <a:moveTo>
                    <a:pt x="8977062" y="2471558"/>
                  </a:moveTo>
                  <a:lnTo>
                    <a:pt x="124460" y="2471558"/>
                  </a:lnTo>
                  <a:cubicBezTo>
                    <a:pt x="55880" y="2471558"/>
                    <a:pt x="0" y="2415678"/>
                    <a:pt x="0" y="2347098"/>
                  </a:cubicBezTo>
                  <a:lnTo>
                    <a:pt x="0" y="124460"/>
                  </a:lnTo>
                  <a:cubicBezTo>
                    <a:pt x="0" y="55880"/>
                    <a:pt x="55880" y="0"/>
                    <a:pt x="124460" y="0"/>
                  </a:cubicBezTo>
                  <a:lnTo>
                    <a:pt x="8977062" y="0"/>
                  </a:lnTo>
                  <a:cubicBezTo>
                    <a:pt x="9045642" y="0"/>
                    <a:pt x="9101523" y="55880"/>
                    <a:pt x="9101523" y="124460"/>
                  </a:cubicBezTo>
                  <a:lnTo>
                    <a:pt x="9101523" y="2347098"/>
                  </a:lnTo>
                  <a:cubicBezTo>
                    <a:pt x="9101523" y="2415679"/>
                    <a:pt x="9045642" y="2471558"/>
                    <a:pt x="8977062" y="2471558"/>
                  </a:cubicBezTo>
                  <a:close/>
                </a:path>
              </a:pathLst>
            </a:custGeom>
            <a:solidFill>
              <a:srgbClr val="FFFFFF">
                <a:alpha val="14902"/>
              </a:srgbClr>
            </a:solidFill>
          </p:spPr>
        </p:sp>
      </p:grpSp>
      <p:sp>
        <p:nvSpPr>
          <p:cNvPr name="TextBox 21" id="21"/>
          <p:cNvSpPr txBox="true"/>
          <p:nvPr/>
        </p:nvSpPr>
        <p:spPr>
          <a:xfrm rot="0">
            <a:off x="3869658" y="3863976"/>
            <a:ext cx="11385775" cy="2473324"/>
          </a:xfrm>
          <a:prstGeom prst="rect">
            <a:avLst/>
          </a:prstGeom>
        </p:spPr>
        <p:txBody>
          <a:bodyPr anchor="t" rtlCol="false" tIns="0" lIns="0" bIns="0" rIns="0">
            <a:spAutoFit/>
          </a:bodyPr>
          <a:lstStyle/>
          <a:p>
            <a:pPr algn="ctr">
              <a:lnSpc>
                <a:spcPts val="4900"/>
              </a:lnSpc>
            </a:pPr>
            <a:r>
              <a:rPr lang="en-US" sz="3500">
                <a:solidFill>
                  <a:srgbClr val="FFFFFF"/>
                </a:solidFill>
                <a:latin typeface="Play Bold"/>
              </a:rPr>
              <a:t>SELECT * </a:t>
            </a:r>
          </a:p>
          <a:p>
            <a:pPr algn="ctr">
              <a:lnSpc>
                <a:spcPts val="4900"/>
              </a:lnSpc>
            </a:pPr>
            <a:r>
              <a:rPr lang="en-US" sz="3500">
                <a:solidFill>
                  <a:srgbClr val="FFFFFF"/>
                </a:solidFill>
                <a:latin typeface="Play Bold"/>
              </a:rPr>
              <a:t>FROM Epitech.Contract </a:t>
            </a:r>
          </a:p>
          <a:p>
            <a:pPr algn="ctr">
              <a:lnSpc>
                <a:spcPts val="4900"/>
              </a:lnSpc>
            </a:pPr>
            <a:r>
              <a:rPr lang="en-US" sz="3500">
                <a:solidFill>
                  <a:srgbClr val="FFFFFF"/>
                </a:solidFill>
                <a:latin typeface="Play Bold"/>
              </a:rPr>
              <a:t>FOR SYSTEM_TIME</a:t>
            </a:r>
          </a:p>
          <a:p>
            <a:pPr algn="ctr">
              <a:lnSpc>
                <a:spcPts val="4900"/>
              </a:lnSpc>
            </a:pPr>
            <a:r>
              <a:rPr lang="en-US" sz="3500">
                <a:solidFill>
                  <a:srgbClr val="FFFFFF"/>
                </a:solidFill>
                <a:latin typeface="Play Bold"/>
              </a:rPr>
              <a:t>AS OF 'YYYY-MM-DD'</a:t>
            </a:r>
          </a:p>
        </p:txBody>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3006744"/>
            <a:ext cx="3175002" cy="4359851"/>
            <a:chOff x="0" y="0"/>
            <a:chExt cx="2936751" cy="4032689"/>
          </a:xfrm>
        </p:grpSpPr>
        <p:sp>
          <p:nvSpPr>
            <p:cNvPr name="Freeform 3" id="3"/>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4" id="4"/>
          <p:cNvSpPr txBox="true"/>
          <p:nvPr/>
        </p:nvSpPr>
        <p:spPr>
          <a:xfrm rot="0">
            <a:off x="1352419"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5" id="5"/>
          <p:cNvGrpSpPr/>
          <p:nvPr/>
        </p:nvGrpSpPr>
        <p:grpSpPr>
          <a:xfrm rot="0">
            <a:off x="4483321" y="-3006744"/>
            <a:ext cx="3175002" cy="4359851"/>
            <a:chOff x="0" y="0"/>
            <a:chExt cx="2936751" cy="4032689"/>
          </a:xfrm>
        </p:grpSpPr>
        <p:sp>
          <p:nvSpPr>
            <p:cNvPr name="Freeform 6" id="6"/>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grpSp>
        <p:nvGrpSpPr>
          <p:cNvPr name="Group 7" id="7"/>
          <p:cNvGrpSpPr/>
          <p:nvPr/>
        </p:nvGrpSpPr>
        <p:grpSpPr>
          <a:xfrm rot="0">
            <a:off x="7934548" y="-3006744"/>
            <a:ext cx="3175002" cy="4359851"/>
            <a:chOff x="0" y="0"/>
            <a:chExt cx="2936751" cy="4032689"/>
          </a:xfrm>
        </p:grpSpPr>
        <p:sp>
          <p:nvSpPr>
            <p:cNvPr name="Freeform 8" id="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9" id="9"/>
          <p:cNvSpPr txBox="true"/>
          <p:nvPr/>
        </p:nvSpPr>
        <p:spPr>
          <a:xfrm rot="0">
            <a:off x="8258267"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grpSp>
        <p:nvGrpSpPr>
          <p:cNvPr name="Group 10" id="10"/>
          <p:cNvGrpSpPr/>
          <p:nvPr/>
        </p:nvGrpSpPr>
        <p:grpSpPr>
          <a:xfrm rot="0">
            <a:off x="11385775" y="-3006744"/>
            <a:ext cx="3175002" cy="4359851"/>
            <a:chOff x="0" y="0"/>
            <a:chExt cx="2936751" cy="4032689"/>
          </a:xfrm>
        </p:grpSpPr>
        <p:sp>
          <p:nvSpPr>
            <p:cNvPr name="Freeform 11" id="11"/>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2" id="12"/>
          <p:cNvSpPr txBox="true"/>
          <p:nvPr/>
        </p:nvSpPr>
        <p:spPr>
          <a:xfrm rot="0">
            <a:off x="11709494"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grpSp>
        <p:nvGrpSpPr>
          <p:cNvPr name="Group 13" id="13"/>
          <p:cNvGrpSpPr/>
          <p:nvPr/>
        </p:nvGrpSpPr>
        <p:grpSpPr>
          <a:xfrm rot="0">
            <a:off x="14837001" y="-3006744"/>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5" id="15"/>
          <p:cNvSpPr txBox="true"/>
          <p:nvPr/>
        </p:nvSpPr>
        <p:spPr>
          <a:xfrm rot="0">
            <a:off x="15160721" y="92560"/>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16" id="16"/>
          <p:cNvSpPr txBox="true"/>
          <p:nvPr/>
        </p:nvSpPr>
        <p:spPr>
          <a:xfrm rot="0">
            <a:off x="4811642" y="53198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17" id="17"/>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pic>
        <p:nvPicPr>
          <p:cNvPr name="Picture 18" id="18"/>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grpSp>
        <p:nvGrpSpPr>
          <p:cNvPr name="Group 19" id="19"/>
          <p:cNvGrpSpPr/>
          <p:nvPr/>
        </p:nvGrpSpPr>
        <p:grpSpPr>
          <a:xfrm rot="0">
            <a:off x="3637877" y="3225068"/>
            <a:ext cx="11849336" cy="3836864"/>
            <a:chOff x="0" y="0"/>
            <a:chExt cx="15799114" cy="5115819"/>
          </a:xfrm>
        </p:grpSpPr>
        <p:grpSp>
          <p:nvGrpSpPr>
            <p:cNvPr name="Group 20" id="20"/>
            <p:cNvGrpSpPr/>
            <p:nvPr/>
          </p:nvGrpSpPr>
          <p:grpSpPr>
            <a:xfrm rot="0">
              <a:off x="0" y="0"/>
              <a:ext cx="15799114" cy="5115819"/>
              <a:chOff x="0" y="0"/>
              <a:chExt cx="9101522" cy="2947111"/>
            </a:xfrm>
          </p:grpSpPr>
          <p:sp>
            <p:nvSpPr>
              <p:cNvPr name="Freeform 21" id="21"/>
              <p:cNvSpPr/>
              <p:nvPr/>
            </p:nvSpPr>
            <p:spPr>
              <a:xfrm>
                <a:off x="0" y="0"/>
                <a:ext cx="9101523" cy="2947111"/>
              </a:xfrm>
              <a:custGeom>
                <a:avLst/>
                <a:gdLst/>
                <a:ahLst/>
                <a:cxnLst/>
                <a:rect r="r" b="b" t="t" l="l"/>
                <a:pathLst>
                  <a:path h="2947111" w="9101523">
                    <a:moveTo>
                      <a:pt x="8977062" y="2947111"/>
                    </a:moveTo>
                    <a:lnTo>
                      <a:pt x="124460" y="2947111"/>
                    </a:lnTo>
                    <a:cubicBezTo>
                      <a:pt x="55880" y="2947111"/>
                      <a:pt x="0" y="2891231"/>
                      <a:pt x="0" y="2822651"/>
                    </a:cubicBezTo>
                    <a:lnTo>
                      <a:pt x="0" y="124460"/>
                    </a:lnTo>
                    <a:cubicBezTo>
                      <a:pt x="0" y="55880"/>
                      <a:pt x="55880" y="0"/>
                      <a:pt x="124460" y="0"/>
                    </a:cubicBezTo>
                    <a:lnTo>
                      <a:pt x="8977062" y="0"/>
                    </a:lnTo>
                    <a:cubicBezTo>
                      <a:pt x="9045642" y="0"/>
                      <a:pt x="9101523" y="55880"/>
                      <a:pt x="9101523" y="124460"/>
                    </a:cubicBezTo>
                    <a:lnTo>
                      <a:pt x="9101523" y="2822651"/>
                    </a:lnTo>
                    <a:cubicBezTo>
                      <a:pt x="9101523" y="2891231"/>
                      <a:pt x="9045642" y="2947111"/>
                      <a:pt x="8977062" y="2947111"/>
                    </a:cubicBezTo>
                    <a:close/>
                  </a:path>
                </a:pathLst>
              </a:custGeom>
              <a:solidFill>
                <a:srgbClr val="FFFFFF">
                  <a:alpha val="14902"/>
                </a:srgbClr>
              </a:solidFill>
            </p:spPr>
          </p:sp>
        </p:grpSp>
        <p:sp>
          <p:nvSpPr>
            <p:cNvPr name="TextBox 22" id="22"/>
            <p:cNvSpPr txBox="true"/>
            <p:nvPr/>
          </p:nvSpPr>
          <p:spPr>
            <a:xfrm rot="0">
              <a:off x="309041" y="1293202"/>
              <a:ext cx="15181033" cy="2443690"/>
            </a:xfrm>
            <a:prstGeom prst="rect">
              <a:avLst/>
            </a:prstGeom>
          </p:spPr>
          <p:txBody>
            <a:bodyPr anchor="t" rtlCol="false" tIns="0" lIns="0" bIns="0" rIns="0">
              <a:spAutoFit/>
            </a:bodyPr>
            <a:lstStyle/>
            <a:p>
              <a:pPr algn="ctr">
                <a:lnSpc>
                  <a:spcPts val="4900"/>
                </a:lnSpc>
              </a:pPr>
              <a:r>
                <a:rPr lang="en-US" sz="3500">
                  <a:solidFill>
                    <a:srgbClr val="FFFFFF"/>
                  </a:solidFill>
                  <a:latin typeface="Play Bold"/>
                </a:rPr>
                <a:t>Je veux tous les contrats qui ont été signés entre une plage de dates données. Quelle requête est la plus appropriée?</a:t>
              </a:r>
            </a:p>
          </p:txBody>
        </p:sp>
      </p:gr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grpSp>
        <p:nvGrpSpPr>
          <p:cNvPr name="Group 2" id="2"/>
          <p:cNvGrpSpPr/>
          <p:nvPr/>
        </p:nvGrpSpPr>
        <p:grpSpPr>
          <a:xfrm rot="0">
            <a:off x="1028700" y="-3006744"/>
            <a:ext cx="3175002" cy="4359851"/>
            <a:chOff x="0" y="0"/>
            <a:chExt cx="2936751" cy="4032689"/>
          </a:xfrm>
        </p:grpSpPr>
        <p:sp>
          <p:nvSpPr>
            <p:cNvPr name="Freeform 3" id="3"/>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4" id="4"/>
          <p:cNvSpPr txBox="true"/>
          <p:nvPr/>
        </p:nvSpPr>
        <p:spPr>
          <a:xfrm rot="0">
            <a:off x="1352419"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AS OF</a:t>
            </a:r>
          </a:p>
        </p:txBody>
      </p:sp>
      <p:grpSp>
        <p:nvGrpSpPr>
          <p:cNvPr name="Group 5" id="5"/>
          <p:cNvGrpSpPr/>
          <p:nvPr/>
        </p:nvGrpSpPr>
        <p:grpSpPr>
          <a:xfrm rot="0">
            <a:off x="4483321" y="-3006744"/>
            <a:ext cx="3175002" cy="4359851"/>
            <a:chOff x="0" y="0"/>
            <a:chExt cx="2936751" cy="4032689"/>
          </a:xfrm>
        </p:grpSpPr>
        <p:sp>
          <p:nvSpPr>
            <p:cNvPr name="Freeform 6" id="6"/>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grpSp>
        <p:nvGrpSpPr>
          <p:cNvPr name="Group 7" id="7"/>
          <p:cNvGrpSpPr/>
          <p:nvPr/>
        </p:nvGrpSpPr>
        <p:grpSpPr>
          <a:xfrm rot="0">
            <a:off x="7934548" y="-3006744"/>
            <a:ext cx="3175002" cy="4359851"/>
            <a:chOff x="0" y="0"/>
            <a:chExt cx="2936751" cy="4032689"/>
          </a:xfrm>
        </p:grpSpPr>
        <p:sp>
          <p:nvSpPr>
            <p:cNvPr name="Freeform 8" id="8"/>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9" id="9"/>
          <p:cNvSpPr txBox="true"/>
          <p:nvPr/>
        </p:nvSpPr>
        <p:spPr>
          <a:xfrm rot="0">
            <a:off x="8258267"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ALL</a:t>
            </a:r>
          </a:p>
        </p:txBody>
      </p:sp>
      <p:grpSp>
        <p:nvGrpSpPr>
          <p:cNvPr name="Group 10" id="10"/>
          <p:cNvGrpSpPr/>
          <p:nvPr/>
        </p:nvGrpSpPr>
        <p:grpSpPr>
          <a:xfrm rot="0">
            <a:off x="11385775" y="-3006744"/>
            <a:ext cx="3175002" cy="4359851"/>
            <a:chOff x="0" y="0"/>
            <a:chExt cx="2936751" cy="4032689"/>
          </a:xfrm>
        </p:grpSpPr>
        <p:sp>
          <p:nvSpPr>
            <p:cNvPr name="Freeform 11" id="11"/>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C6C6C6"/>
            </a:solidFill>
          </p:spPr>
        </p:sp>
      </p:grpSp>
      <p:sp>
        <p:nvSpPr>
          <p:cNvPr name="TextBox 12" id="12"/>
          <p:cNvSpPr txBox="true"/>
          <p:nvPr/>
        </p:nvSpPr>
        <p:spPr>
          <a:xfrm rot="0">
            <a:off x="11709494" y="54976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BETWEEN</a:t>
            </a:r>
          </a:p>
        </p:txBody>
      </p:sp>
      <p:grpSp>
        <p:nvGrpSpPr>
          <p:cNvPr name="Group 13" id="13"/>
          <p:cNvGrpSpPr/>
          <p:nvPr/>
        </p:nvGrpSpPr>
        <p:grpSpPr>
          <a:xfrm rot="0">
            <a:off x="14837001" y="-3006744"/>
            <a:ext cx="3175002" cy="4359851"/>
            <a:chOff x="0" y="0"/>
            <a:chExt cx="2936751" cy="4032689"/>
          </a:xfrm>
        </p:grpSpPr>
        <p:sp>
          <p:nvSpPr>
            <p:cNvPr name="Freeform 14" id="14"/>
            <p:cNvSpPr/>
            <p:nvPr/>
          </p:nvSpPr>
          <p:spPr>
            <a:xfrm>
              <a:off x="0" y="0"/>
              <a:ext cx="2936751" cy="4032689"/>
            </a:xfrm>
            <a:custGeom>
              <a:avLst/>
              <a:gdLst/>
              <a:ahLst/>
              <a:cxnLst/>
              <a:rect r="r" b="b" t="t" l="l"/>
              <a:pathLst>
                <a:path h="4032689" w="2936751">
                  <a:moveTo>
                    <a:pt x="2812291" y="4032689"/>
                  </a:moveTo>
                  <a:lnTo>
                    <a:pt x="124460" y="4032689"/>
                  </a:lnTo>
                  <a:cubicBezTo>
                    <a:pt x="55880" y="4032689"/>
                    <a:pt x="0" y="3976809"/>
                    <a:pt x="0" y="3908229"/>
                  </a:cubicBezTo>
                  <a:lnTo>
                    <a:pt x="0" y="124460"/>
                  </a:lnTo>
                  <a:cubicBezTo>
                    <a:pt x="0" y="55880"/>
                    <a:pt x="55880" y="0"/>
                    <a:pt x="124460" y="0"/>
                  </a:cubicBezTo>
                  <a:lnTo>
                    <a:pt x="2812291" y="0"/>
                  </a:lnTo>
                  <a:cubicBezTo>
                    <a:pt x="2880871" y="0"/>
                    <a:pt x="2936751" y="55880"/>
                    <a:pt x="2936751" y="124460"/>
                  </a:cubicBezTo>
                  <a:lnTo>
                    <a:pt x="2936751" y="3908229"/>
                  </a:lnTo>
                  <a:cubicBezTo>
                    <a:pt x="2936751" y="3976809"/>
                    <a:pt x="2880871" y="4032689"/>
                    <a:pt x="2812291" y="4032689"/>
                  </a:cubicBezTo>
                  <a:close/>
                </a:path>
              </a:pathLst>
            </a:custGeom>
            <a:solidFill>
              <a:srgbClr val="6EA5CA"/>
            </a:solidFill>
          </p:spPr>
        </p:sp>
      </p:grpSp>
      <p:sp>
        <p:nvSpPr>
          <p:cNvPr name="TextBox 15" id="15"/>
          <p:cNvSpPr txBox="true"/>
          <p:nvPr/>
        </p:nvSpPr>
        <p:spPr>
          <a:xfrm rot="0">
            <a:off x="15160721" y="92560"/>
            <a:ext cx="2608556" cy="9455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CONTAINED IN</a:t>
            </a:r>
          </a:p>
        </p:txBody>
      </p:sp>
      <p:sp>
        <p:nvSpPr>
          <p:cNvPr name="TextBox 16" id="16"/>
          <p:cNvSpPr txBox="true"/>
          <p:nvPr/>
        </p:nvSpPr>
        <p:spPr>
          <a:xfrm rot="0">
            <a:off x="4811642" y="531980"/>
            <a:ext cx="2608556" cy="4883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Telegraf Bold"/>
              </a:rPr>
              <a:t>FROM-TO</a:t>
            </a:r>
          </a:p>
        </p:txBody>
      </p:sp>
      <p:pic>
        <p:nvPicPr>
          <p:cNvPr name="Picture 17" id="17"/>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pic>
        <p:nvPicPr>
          <p:cNvPr name="Picture 18" id="18"/>
          <p:cNvPicPr>
            <a:picLocks noChangeAspect="true"/>
          </p:cNvPicPr>
          <p:nvPr/>
        </p:nvPicPr>
        <p:blipFill>
          <a:blip r:embed="rId4"/>
          <a:srcRect l="0" t="0" r="12872" b="49999"/>
          <a:stretch>
            <a:fillRect/>
          </a:stretch>
        </p:blipFill>
        <p:spPr>
          <a:xfrm flipH="false" flipV="false" rot="0">
            <a:off x="2239849" y="4379774"/>
            <a:ext cx="19103447" cy="9757053"/>
          </a:xfrm>
          <a:prstGeom prst="rect">
            <a:avLst/>
          </a:prstGeom>
        </p:spPr>
      </p:pic>
      <p:grpSp>
        <p:nvGrpSpPr>
          <p:cNvPr name="Group 19" id="19"/>
          <p:cNvGrpSpPr/>
          <p:nvPr/>
        </p:nvGrpSpPr>
        <p:grpSpPr>
          <a:xfrm rot="0">
            <a:off x="3637877" y="2915505"/>
            <a:ext cx="11849336" cy="4455989"/>
            <a:chOff x="0" y="0"/>
            <a:chExt cx="15799114" cy="5941319"/>
          </a:xfrm>
        </p:grpSpPr>
        <p:grpSp>
          <p:nvGrpSpPr>
            <p:cNvPr name="Group 20" id="20"/>
            <p:cNvGrpSpPr/>
            <p:nvPr/>
          </p:nvGrpSpPr>
          <p:grpSpPr>
            <a:xfrm rot="0">
              <a:off x="0" y="0"/>
              <a:ext cx="15799114" cy="5941319"/>
              <a:chOff x="0" y="0"/>
              <a:chExt cx="9101522" cy="3422663"/>
            </a:xfrm>
          </p:grpSpPr>
          <p:sp>
            <p:nvSpPr>
              <p:cNvPr name="Freeform 21" id="21"/>
              <p:cNvSpPr/>
              <p:nvPr/>
            </p:nvSpPr>
            <p:spPr>
              <a:xfrm>
                <a:off x="0" y="0"/>
                <a:ext cx="9101523" cy="3422663"/>
              </a:xfrm>
              <a:custGeom>
                <a:avLst/>
                <a:gdLst/>
                <a:ahLst/>
                <a:cxnLst/>
                <a:rect r="r" b="b" t="t" l="l"/>
                <a:pathLst>
                  <a:path h="3422663" w="9101523">
                    <a:moveTo>
                      <a:pt x="8977062" y="3422663"/>
                    </a:moveTo>
                    <a:lnTo>
                      <a:pt x="124460" y="3422663"/>
                    </a:lnTo>
                    <a:cubicBezTo>
                      <a:pt x="55880" y="3422663"/>
                      <a:pt x="0" y="3366783"/>
                      <a:pt x="0" y="3298203"/>
                    </a:cubicBezTo>
                    <a:lnTo>
                      <a:pt x="0" y="124460"/>
                    </a:lnTo>
                    <a:cubicBezTo>
                      <a:pt x="0" y="55880"/>
                      <a:pt x="55880" y="0"/>
                      <a:pt x="124460" y="0"/>
                    </a:cubicBezTo>
                    <a:lnTo>
                      <a:pt x="8977062" y="0"/>
                    </a:lnTo>
                    <a:cubicBezTo>
                      <a:pt x="9045642" y="0"/>
                      <a:pt x="9101523" y="55880"/>
                      <a:pt x="9101523" y="124460"/>
                    </a:cubicBezTo>
                    <a:lnTo>
                      <a:pt x="9101523" y="3298203"/>
                    </a:lnTo>
                    <a:cubicBezTo>
                      <a:pt x="9101523" y="3366783"/>
                      <a:pt x="9045642" y="3422663"/>
                      <a:pt x="8977062" y="3422663"/>
                    </a:cubicBezTo>
                    <a:close/>
                  </a:path>
                </a:pathLst>
              </a:custGeom>
              <a:solidFill>
                <a:srgbClr val="FFFFFF">
                  <a:alpha val="14902"/>
                </a:srgbClr>
              </a:solidFill>
            </p:spPr>
          </p:sp>
        </p:grpSp>
        <p:sp>
          <p:nvSpPr>
            <p:cNvPr name="TextBox 22" id="22"/>
            <p:cNvSpPr txBox="true"/>
            <p:nvPr/>
          </p:nvSpPr>
          <p:spPr>
            <a:xfrm rot="0">
              <a:off x="309041" y="1293202"/>
              <a:ext cx="15181033" cy="3269190"/>
            </a:xfrm>
            <a:prstGeom prst="rect">
              <a:avLst/>
            </a:prstGeom>
          </p:spPr>
          <p:txBody>
            <a:bodyPr anchor="t" rtlCol="false" tIns="0" lIns="0" bIns="0" rIns="0">
              <a:spAutoFit/>
            </a:bodyPr>
            <a:lstStyle/>
            <a:p>
              <a:pPr algn="ctr">
                <a:lnSpc>
                  <a:spcPts val="4900"/>
                </a:lnSpc>
              </a:pPr>
              <a:r>
                <a:rPr lang="en-US" sz="3500">
                  <a:solidFill>
                    <a:srgbClr val="FFFFFF"/>
                  </a:solidFill>
                  <a:latin typeface="Play Bold"/>
                </a:rPr>
                <a:t>SELECT *</a:t>
              </a:r>
            </a:p>
            <a:p>
              <a:pPr algn="ctr">
                <a:lnSpc>
                  <a:spcPts val="4900"/>
                </a:lnSpc>
              </a:pPr>
              <a:r>
                <a:rPr lang="en-US" sz="3500">
                  <a:solidFill>
                    <a:srgbClr val="FFFFFF"/>
                  </a:solidFill>
                  <a:latin typeface="Play Bold"/>
                </a:rPr>
                <a:t>FROM Epitech.Contract </a:t>
              </a:r>
            </a:p>
            <a:p>
              <a:pPr algn="ctr">
                <a:lnSpc>
                  <a:spcPts val="4900"/>
                </a:lnSpc>
              </a:pPr>
              <a:r>
                <a:rPr lang="en-US" sz="3500">
                  <a:solidFill>
                    <a:srgbClr val="FFFFFF"/>
                  </a:solidFill>
                  <a:latin typeface="Play Bold"/>
                </a:rPr>
                <a:t>FOR SYSTEM_TIME </a:t>
              </a:r>
            </a:p>
            <a:p>
              <a:pPr algn="ctr">
                <a:lnSpc>
                  <a:spcPts val="4900"/>
                </a:lnSpc>
              </a:pPr>
              <a:r>
                <a:rPr lang="en-US" sz="3500">
                  <a:solidFill>
                    <a:srgbClr val="FFFFFF"/>
                  </a:solidFill>
                  <a:latin typeface="Play Bold"/>
                </a:rPr>
                <a:t>CONTAINED IN ('YYYY-MM-DD', 'YYYY-MM-DD')</a:t>
              </a:r>
            </a:p>
          </p:txBody>
        </p:sp>
      </p:gr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4808184" y="-2520517"/>
            <a:ext cx="5706711" cy="5078973"/>
          </a:xfrm>
          <a:prstGeom prst="rect">
            <a:avLst/>
          </a:prstGeom>
        </p:spPr>
      </p:pic>
      <p:grpSp>
        <p:nvGrpSpPr>
          <p:cNvPr name="Group 4" id="4"/>
          <p:cNvGrpSpPr/>
          <p:nvPr/>
        </p:nvGrpSpPr>
        <p:grpSpPr>
          <a:xfrm rot="0">
            <a:off x="1028700" y="2020549"/>
            <a:ext cx="6755044" cy="7433901"/>
            <a:chOff x="0" y="0"/>
            <a:chExt cx="3144434" cy="3460437"/>
          </a:xfrm>
        </p:grpSpPr>
        <p:sp>
          <p:nvSpPr>
            <p:cNvPr name="Freeform 5" id="5"/>
            <p:cNvSpPr/>
            <p:nvPr/>
          </p:nvSpPr>
          <p:spPr>
            <a:xfrm>
              <a:off x="0" y="0"/>
              <a:ext cx="3144434" cy="3460438"/>
            </a:xfrm>
            <a:custGeom>
              <a:avLst/>
              <a:gdLst/>
              <a:ahLst/>
              <a:cxnLst/>
              <a:rect r="r" b="b" t="t" l="l"/>
              <a:pathLst>
                <a:path h="3460438" w="3144434">
                  <a:moveTo>
                    <a:pt x="3019974" y="3460438"/>
                  </a:moveTo>
                  <a:lnTo>
                    <a:pt x="124460" y="3460438"/>
                  </a:lnTo>
                  <a:cubicBezTo>
                    <a:pt x="55880" y="3460438"/>
                    <a:pt x="0" y="3404557"/>
                    <a:pt x="0" y="3335977"/>
                  </a:cubicBezTo>
                  <a:lnTo>
                    <a:pt x="0" y="124460"/>
                  </a:lnTo>
                  <a:cubicBezTo>
                    <a:pt x="0" y="55880"/>
                    <a:pt x="55880" y="0"/>
                    <a:pt x="124460" y="0"/>
                  </a:cubicBezTo>
                  <a:lnTo>
                    <a:pt x="3019974" y="0"/>
                  </a:lnTo>
                  <a:cubicBezTo>
                    <a:pt x="3088554" y="0"/>
                    <a:pt x="3144434" y="55880"/>
                    <a:pt x="3144434" y="124460"/>
                  </a:cubicBezTo>
                  <a:lnTo>
                    <a:pt x="3144434" y="3335977"/>
                  </a:lnTo>
                  <a:cubicBezTo>
                    <a:pt x="3144434" y="3404558"/>
                    <a:pt x="3088554" y="3460438"/>
                    <a:pt x="3019974" y="3460438"/>
                  </a:cubicBezTo>
                  <a:close/>
                </a:path>
              </a:pathLst>
            </a:custGeom>
            <a:solidFill>
              <a:srgbClr val="FFFFFF">
                <a:alpha val="4706"/>
              </a:srgbClr>
            </a:solidFill>
          </p:spPr>
        </p:sp>
      </p:grpSp>
      <p:grpSp>
        <p:nvGrpSpPr>
          <p:cNvPr name="Group 6" id="6"/>
          <p:cNvGrpSpPr/>
          <p:nvPr/>
        </p:nvGrpSpPr>
        <p:grpSpPr>
          <a:xfrm rot="0">
            <a:off x="1781986" y="2769102"/>
            <a:ext cx="5248472" cy="5936796"/>
            <a:chOff x="0" y="0"/>
            <a:chExt cx="6997962" cy="7915728"/>
          </a:xfrm>
        </p:grpSpPr>
        <p:pic>
          <p:nvPicPr>
            <p:cNvPr name="Picture 7" id="7"/>
            <p:cNvPicPr>
              <a:picLocks noChangeAspect="true"/>
            </p:cNvPicPr>
            <p:nvPr/>
          </p:nvPicPr>
          <p:blipFill>
            <a:blip r:embed="rId5"/>
            <a:srcRect l="5797" t="0" r="5797" b="0"/>
            <a:stretch>
              <a:fillRect/>
            </a:stretch>
          </p:blipFill>
          <p:spPr>
            <a:xfrm>
              <a:off x="0" y="0"/>
              <a:ext cx="6997962" cy="7915728"/>
            </a:xfrm>
            <a:prstGeom prst="rect">
              <a:avLst/>
            </a:prstGeom>
          </p:spPr>
        </p:pic>
      </p:grpSp>
      <p:sp>
        <p:nvSpPr>
          <p:cNvPr name="TextBox 8" id="8"/>
          <p:cNvSpPr txBox="true"/>
          <p:nvPr/>
        </p:nvSpPr>
        <p:spPr>
          <a:xfrm rot="0">
            <a:off x="1028700" y="702148"/>
            <a:ext cx="7122555" cy="982663"/>
          </a:xfrm>
          <a:prstGeom prst="rect">
            <a:avLst/>
          </a:prstGeom>
        </p:spPr>
        <p:txBody>
          <a:bodyPr anchor="t" rtlCol="false" tIns="0" lIns="0" bIns="0" rIns="0">
            <a:spAutoFit/>
          </a:bodyPr>
          <a:lstStyle/>
          <a:p>
            <a:pPr>
              <a:lnSpc>
                <a:spcPts val="7562"/>
              </a:lnSpc>
            </a:pPr>
            <a:r>
              <a:rPr lang="en-US" sz="6875">
                <a:solidFill>
                  <a:srgbClr val="FFFFFF"/>
                </a:solidFill>
                <a:latin typeface="Play"/>
              </a:rPr>
              <a:t>Entity Framework</a:t>
            </a:r>
          </a:p>
        </p:txBody>
      </p:sp>
      <p:sp>
        <p:nvSpPr>
          <p:cNvPr name="TextBox 9" id="9"/>
          <p:cNvSpPr txBox="true"/>
          <p:nvPr/>
        </p:nvSpPr>
        <p:spPr>
          <a:xfrm rot="0">
            <a:off x="17661540" y="39535"/>
            <a:ext cx="488305" cy="488315"/>
          </a:xfrm>
          <a:prstGeom prst="rect">
            <a:avLst/>
          </a:prstGeom>
        </p:spPr>
        <p:txBody>
          <a:bodyPr anchor="t" rtlCol="false" tIns="0" lIns="0" bIns="0" rIns="0">
            <a:spAutoFit/>
          </a:bodyPr>
          <a:lstStyle/>
          <a:p>
            <a:pPr algn="ctr">
              <a:lnSpc>
                <a:spcPts val="3639"/>
              </a:lnSpc>
              <a:spcBef>
                <a:spcPct val="0"/>
              </a:spcBef>
            </a:pPr>
            <a:r>
              <a:rPr lang="en-US" sz="2799">
                <a:solidFill>
                  <a:srgbClr val="FFFFFF">
                    <a:alpha val="15686"/>
                  </a:srgbClr>
                </a:solidFill>
                <a:ea typeface="Telegraf"/>
              </a:rPr>
              <a:t>🦄</a:t>
            </a:r>
          </a:p>
        </p:txBody>
      </p:sp>
      <p:sp>
        <p:nvSpPr>
          <p:cNvPr name="AutoShape 10" id="10"/>
          <p:cNvSpPr/>
          <p:nvPr/>
        </p:nvSpPr>
        <p:spPr>
          <a:xfrm rot="0">
            <a:off x="9981661" y="4233249"/>
            <a:ext cx="6558751" cy="0"/>
          </a:xfrm>
          <a:prstGeom prst="line">
            <a:avLst/>
          </a:prstGeom>
          <a:ln cap="flat" w="9525">
            <a:solidFill>
              <a:srgbClr val="FFFFFF"/>
            </a:solidFill>
            <a:prstDash val="solid"/>
            <a:headEnd type="none" len="sm" w="sm"/>
            <a:tailEnd type="none" len="sm" w="sm"/>
          </a:ln>
        </p:spPr>
      </p:sp>
      <p:sp>
        <p:nvSpPr>
          <p:cNvPr name="AutoShape 11" id="11"/>
          <p:cNvSpPr/>
          <p:nvPr/>
        </p:nvSpPr>
        <p:spPr>
          <a:xfrm rot="0">
            <a:off x="9981661" y="5494320"/>
            <a:ext cx="6558751" cy="0"/>
          </a:xfrm>
          <a:prstGeom prst="line">
            <a:avLst/>
          </a:prstGeom>
          <a:ln cap="flat" w="9525">
            <a:solidFill>
              <a:srgbClr val="FFFFFF"/>
            </a:solidFill>
            <a:prstDash val="solid"/>
            <a:headEnd type="none" len="sm" w="sm"/>
            <a:tailEnd type="none" len="sm" w="sm"/>
          </a:ln>
        </p:spPr>
      </p:sp>
      <p:sp>
        <p:nvSpPr>
          <p:cNvPr name="AutoShape 12" id="12"/>
          <p:cNvSpPr/>
          <p:nvPr/>
        </p:nvSpPr>
        <p:spPr>
          <a:xfrm rot="0">
            <a:off x="9981661" y="6755390"/>
            <a:ext cx="6558751" cy="0"/>
          </a:xfrm>
          <a:prstGeom prst="line">
            <a:avLst/>
          </a:prstGeom>
          <a:ln cap="flat" w="9525">
            <a:solidFill>
              <a:srgbClr val="FFFFFF"/>
            </a:solidFill>
            <a:prstDash val="solid"/>
            <a:headEnd type="none" len="sm" w="sm"/>
            <a:tailEnd type="none" len="sm" w="sm"/>
          </a:ln>
        </p:spPr>
      </p:sp>
      <p:sp>
        <p:nvSpPr>
          <p:cNvPr name="TextBox 13" id="13"/>
          <p:cNvSpPr txBox="true"/>
          <p:nvPr/>
        </p:nvSpPr>
        <p:spPr>
          <a:xfrm rot="0">
            <a:off x="9981661" y="4591052"/>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Productivité accrue</a:t>
            </a:r>
          </a:p>
        </p:txBody>
      </p:sp>
      <p:sp>
        <p:nvSpPr>
          <p:cNvPr name="TextBox 14" id="14"/>
          <p:cNvSpPr txBox="true"/>
          <p:nvPr/>
        </p:nvSpPr>
        <p:spPr>
          <a:xfrm rot="0">
            <a:off x="9981661" y="5852123"/>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Prise en charge multiple</a:t>
            </a:r>
          </a:p>
        </p:txBody>
      </p:sp>
      <p:sp>
        <p:nvSpPr>
          <p:cNvPr name="TextBox 15" id="15"/>
          <p:cNvSpPr txBox="true"/>
          <p:nvPr/>
        </p:nvSpPr>
        <p:spPr>
          <a:xfrm rot="0">
            <a:off x="9981661" y="7113193"/>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Flexibilité </a:t>
            </a:r>
          </a:p>
        </p:txBody>
      </p:sp>
      <p:sp>
        <p:nvSpPr>
          <p:cNvPr name="TextBox 16" id="16"/>
          <p:cNvSpPr txBox="true"/>
          <p:nvPr/>
        </p:nvSpPr>
        <p:spPr>
          <a:xfrm rot="0">
            <a:off x="9981661" y="3329981"/>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Abstraction de la base de données</a:t>
            </a:r>
          </a:p>
        </p:txBody>
      </p:sp>
      <p:pic>
        <p:nvPicPr>
          <p:cNvPr name="Picture 17" id="17"/>
          <p:cNvPicPr>
            <a:picLocks noChangeAspect="true"/>
          </p:cNvPicPr>
          <p:nvPr/>
        </p:nvPicPr>
        <p:blipFill>
          <a:blip r:embed="rId6"/>
          <a:srcRect l="0" t="0" r="0" b="0"/>
          <a:stretch>
            <a:fillRect/>
          </a:stretch>
        </p:blipFill>
        <p:spPr>
          <a:xfrm flipH="false" flipV="false" rot="0">
            <a:off x="9144000" y="3474577"/>
            <a:ext cx="280527" cy="265799"/>
          </a:xfrm>
          <a:prstGeom prst="rect">
            <a:avLst/>
          </a:prstGeom>
        </p:spPr>
      </p:pic>
      <p:pic>
        <p:nvPicPr>
          <p:cNvPr name="Picture 18" id="18"/>
          <p:cNvPicPr>
            <a:picLocks noChangeAspect="true"/>
          </p:cNvPicPr>
          <p:nvPr/>
        </p:nvPicPr>
        <p:blipFill>
          <a:blip r:embed="rId6"/>
          <a:srcRect l="0" t="0" r="0" b="0"/>
          <a:stretch>
            <a:fillRect/>
          </a:stretch>
        </p:blipFill>
        <p:spPr>
          <a:xfrm flipH="false" flipV="false" rot="0">
            <a:off x="9144000" y="4735647"/>
            <a:ext cx="280527" cy="265799"/>
          </a:xfrm>
          <a:prstGeom prst="rect">
            <a:avLst/>
          </a:prstGeom>
        </p:spPr>
      </p:pic>
      <p:pic>
        <p:nvPicPr>
          <p:cNvPr name="Picture 19" id="19"/>
          <p:cNvPicPr>
            <a:picLocks noChangeAspect="true"/>
          </p:cNvPicPr>
          <p:nvPr/>
        </p:nvPicPr>
        <p:blipFill>
          <a:blip r:embed="rId6"/>
          <a:srcRect l="0" t="0" r="0" b="0"/>
          <a:stretch>
            <a:fillRect/>
          </a:stretch>
        </p:blipFill>
        <p:spPr>
          <a:xfrm flipH="false" flipV="false" rot="0">
            <a:off x="9144000" y="5996718"/>
            <a:ext cx="280527" cy="265799"/>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0">
            <a:off x="9144000" y="7257789"/>
            <a:ext cx="280527" cy="265799"/>
          </a:xfrm>
          <a:prstGeom prst="rect">
            <a:avLst/>
          </a:prstGeom>
        </p:spPr>
      </p:pic>
      <p:sp>
        <p:nvSpPr>
          <p:cNvPr name="TextBox 21" id="21"/>
          <p:cNvSpPr txBox="true"/>
          <p:nvPr/>
        </p:nvSpPr>
        <p:spPr>
          <a:xfrm rot="0">
            <a:off x="1028700" y="9576205"/>
            <a:ext cx="5328663" cy="373380"/>
          </a:xfrm>
          <a:prstGeom prst="rect">
            <a:avLst/>
          </a:prstGeom>
        </p:spPr>
        <p:txBody>
          <a:bodyPr anchor="t" rtlCol="false" tIns="0" lIns="0" bIns="0" rIns="0">
            <a:spAutoFit/>
          </a:bodyPr>
          <a:lstStyle/>
          <a:p>
            <a:pPr algn="l">
              <a:lnSpc>
                <a:spcPts val="2730"/>
              </a:lnSpc>
            </a:pPr>
            <a:r>
              <a:rPr lang="en-US" sz="2100">
                <a:solidFill>
                  <a:srgbClr val="FFFFFF"/>
                </a:solidFill>
                <a:latin typeface="Telegraf"/>
              </a:rPr>
              <a:t>ORM (Object-Relational Mapping)</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7000"/>
          </a:blip>
          <a:srcRect l="0" t="0" r="0" b="0"/>
          <a:stretch>
            <a:fillRect/>
          </a:stretch>
        </p:blipFill>
        <p:spPr>
          <a:xfrm flipH="false" flipV="false" rot="0">
            <a:off x="-1839083" y="1299375"/>
            <a:ext cx="24354668" cy="11751127"/>
          </a:xfrm>
          <a:prstGeom prst="rect">
            <a:avLst/>
          </a:prstGeom>
        </p:spPr>
      </p:pic>
      <p:sp>
        <p:nvSpPr>
          <p:cNvPr name="TextBox 3" id="3"/>
          <p:cNvSpPr txBox="true"/>
          <p:nvPr/>
        </p:nvSpPr>
        <p:spPr>
          <a:xfrm rot="0">
            <a:off x="9436220" y="2297122"/>
            <a:ext cx="8851780"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Introduction</a:t>
            </a:r>
          </a:p>
        </p:txBody>
      </p:sp>
      <p:sp>
        <p:nvSpPr>
          <p:cNvPr name="TextBox 4" id="4"/>
          <p:cNvSpPr txBox="true"/>
          <p:nvPr/>
        </p:nvSpPr>
        <p:spPr>
          <a:xfrm rot="0">
            <a:off x="9436220" y="3424882"/>
            <a:ext cx="8851780"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Implémentation et utilisation</a:t>
            </a:r>
          </a:p>
        </p:txBody>
      </p:sp>
      <p:sp>
        <p:nvSpPr>
          <p:cNvPr name="TextBox 5" id="5"/>
          <p:cNvSpPr txBox="true"/>
          <p:nvPr/>
        </p:nvSpPr>
        <p:spPr>
          <a:xfrm rot="0">
            <a:off x="9436220" y="4552642"/>
            <a:ext cx="8851780"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Cas d'utilisation</a:t>
            </a:r>
          </a:p>
        </p:txBody>
      </p:sp>
      <p:sp>
        <p:nvSpPr>
          <p:cNvPr name="TextBox 6" id="6"/>
          <p:cNvSpPr txBox="true"/>
          <p:nvPr/>
        </p:nvSpPr>
        <p:spPr>
          <a:xfrm rot="0">
            <a:off x="9436220" y="5689927"/>
            <a:ext cx="8851780" cy="372427"/>
          </a:xfrm>
          <a:prstGeom prst="rect">
            <a:avLst/>
          </a:prstGeom>
        </p:spPr>
        <p:txBody>
          <a:bodyPr anchor="t" rtlCol="false" tIns="0" lIns="0" bIns="0" rIns="0">
            <a:spAutoFit/>
          </a:bodyPr>
          <a:lstStyle/>
          <a:p>
            <a:pPr>
              <a:lnSpc>
                <a:spcPts val="2827"/>
              </a:lnSpc>
            </a:pPr>
            <a:r>
              <a:rPr lang="en-US" sz="2175">
                <a:solidFill>
                  <a:srgbClr val="FFFFFF"/>
                </a:solidFill>
                <a:latin typeface="Telegraf"/>
              </a:rPr>
              <a:t>Avantages et inconvénients</a:t>
            </a:r>
          </a:p>
        </p:txBody>
      </p:sp>
      <p:sp>
        <p:nvSpPr>
          <p:cNvPr name="TextBox 7" id="7"/>
          <p:cNvSpPr txBox="true"/>
          <p:nvPr/>
        </p:nvSpPr>
        <p:spPr>
          <a:xfrm rot="0">
            <a:off x="9436220" y="6808162"/>
            <a:ext cx="8851780"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Conclusion</a:t>
            </a:r>
          </a:p>
        </p:txBody>
      </p:sp>
      <p:sp>
        <p:nvSpPr>
          <p:cNvPr name="AutoShape 8" id="8"/>
          <p:cNvSpPr/>
          <p:nvPr/>
        </p:nvSpPr>
        <p:spPr>
          <a:xfrm rot="0">
            <a:off x="9436220" y="3093412"/>
            <a:ext cx="8851780" cy="0"/>
          </a:xfrm>
          <a:prstGeom prst="line">
            <a:avLst/>
          </a:prstGeom>
          <a:ln cap="flat" w="9525">
            <a:solidFill>
              <a:srgbClr val="FFFFFF"/>
            </a:solidFill>
            <a:prstDash val="solid"/>
            <a:headEnd type="none" len="sm" w="sm"/>
            <a:tailEnd type="none" len="sm" w="sm"/>
          </a:ln>
        </p:spPr>
      </p:sp>
      <p:sp>
        <p:nvSpPr>
          <p:cNvPr name="AutoShape 9" id="9"/>
          <p:cNvSpPr/>
          <p:nvPr/>
        </p:nvSpPr>
        <p:spPr>
          <a:xfrm rot="0">
            <a:off x="9436220" y="4221172"/>
            <a:ext cx="8851780" cy="0"/>
          </a:xfrm>
          <a:prstGeom prst="line">
            <a:avLst/>
          </a:prstGeom>
          <a:ln cap="flat" w="9525">
            <a:solidFill>
              <a:srgbClr val="FFFFFF"/>
            </a:solidFill>
            <a:prstDash val="solid"/>
            <a:headEnd type="none" len="sm" w="sm"/>
            <a:tailEnd type="none" len="sm" w="sm"/>
          </a:ln>
        </p:spPr>
      </p:sp>
      <p:sp>
        <p:nvSpPr>
          <p:cNvPr name="AutoShape 10" id="10"/>
          <p:cNvSpPr/>
          <p:nvPr/>
        </p:nvSpPr>
        <p:spPr>
          <a:xfrm rot="0">
            <a:off x="9436220" y="5348932"/>
            <a:ext cx="8851780" cy="0"/>
          </a:xfrm>
          <a:prstGeom prst="line">
            <a:avLst/>
          </a:prstGeom>
          <a:ln cap="flat" w="9525">
            <a:solidFill>
              <a:srgbClr val="FFFFFF"/>
            </a:solidFill>
            <a:prstDash val="solid"/>
            <a:headEnd type="none" len="sm" w="sm"/>
            <a:tailEnd type="none" len="sm" w="sm"/>
          </a:ln>
        </p:spPr>
      </p:sp>
      <p:sp>
        <p:nvSpPr>
          <p:cNvPr name="AutoShape 11" id="11"/>
          <p:cNvSpPr/>
          <p:nvPr/>
        </p:nvSpPr>
        <p:spPr>
          <a:xfrm rot="0">
            <a:off x="9436220" y="6476692"/>
            <a:ext cx="8851780" cy="0"/>
          </a:xfrm>
          <a:prstGeom prst="line">
            <a:avLst/>
          </a:prstGeom>
          <a:ln cap="flat" w="9525">
            <a:solidFill>
              <a:srgbClr val="FFFFFF"/>
            </a:solidFill>
            <a:prstDash val="solid"/>
            <a:headEnd type="none" len="sm" w="sm"/>
            <a:tailEnd type="none" len="sm" w="sm"/>
          </a:ln>
        </p:spPr>
      </p:sp>
      <p:pic>
        <p:nvPicPr>
          <p:cNvPr name="Picture 12" id="12"/>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153968" y="6731276"/>
            <a:ext cx="684494" cy="494080"/>
          </a:xfrm>
          <a:prstGeom prst="rect">
            <a:avLst/>
          </a:prstGeom>
        </p:spPr>
      </p:pic>
      <p:pic>
        <p:nvPicPr>
          <p:cNvPr name="Picture 13" id="13"/>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8224547" y="2177689"/>
            <a:ext cx="543337" cy="713211"/>
          </a:xfrm>
          <a:prstGeom prst="rect">
            <a:avLst/>
          </a:prstGeom>
        </p:spPr>
      </p:pic>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8290681" y="3361330"/>
            <a:ext cx="411069" cy="713211"/>
          </a:xfrm>
          <a:prstGeom prst="rect">
            <a:avLst/>
          </a:prstGeom>
        </p:spPr>
      </p:pic>
      <p:pic>
        <p:nvPicPr>
          <p:cNvPr name="Picture 15" id="15"/>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183741" y="5596339"/>
            <a:ext cx="624949" cy="642471"/>
          </a:xfrm>
          <a:prstGeom prst="rect">
            <a:avLst/>
          </a:prstGeom>
        </p:spPr>
      </p:pic>
      <p:pic>
        <p:nvPicPr>
          <p:cNvPr name="Picture 16" id="16"/>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8199570" y="4391649"/>
            <a:ext cx="593290" cy="578188"/>
          </a:xfrm>
          <a:prstGeom prst="rect">
            <a:avLst/>
          </a:prstGeom>
        </p:spPr>
      </p:pic>
      <p:grpSp>
        <p:nvGrpSpPr>
          <p:cNvPr name="Group 17" id="17"/>
          <p:cNvGrpSpPr/>
          <p:nvPr/>
        </p:nvGrpSpPr>
        <p:grpSpPr>
          <a:xfrm rot="0">
            <a:off x="664180" y="3072858"/>
            <a:ext cx="6544835" cy="2989496"/>
            <a:chOff x="0" y="0"/>
            <a:chExt cx="8726446" cy="3985995"/>
          </a:xfrm>
        </p:grpSpPr>
        <p:sp>
          <p:nvSpPr>
            <p:cNvPr name="TextBox 18" id="18"/>
            <p:cNvSpPr txBox="true"/>
            <p:nvPr/>
          </p:nvSpPr>
          <p:spPr>
            <a:xfrm rot="0">
              <a:off x="0" y="169333"/>
              <a:ext cx="8726446" cy="1329267"/>
            </a:xfrm>
            <a:prstGeom prst="rect">
              <a:avLst/>
            </a:prstGeom>
          </p:spPr>
          <p:txBody>
            <a:bodyPr anchor="t" rtlCol="false" tIns="0" lIns="0" bIns="0" rIns="0">
              <a:spAutoFit/>
            </a:bodyPr>
            <a:lstStyle/>
            <a:p>
              <a:pPr>
                <a:lnSpc>
                  <a:spcPts val="7562"/>
                </a:lnSpc>
              </a:pPr>
              <a:r>
                <a:rPr lang="en-US" sz="6875">
                  <a:solidFill>
                    <a:srgbClr val="FFFFFF"/>
                  </a:solidFill>
                  <a:latin typeface="Play"/>
                </a:rPr>
                <a:t>Vue d'ensemble</a:t>
              </a:r>
            </a:p>
          </p:txBody>
        </p:sp>
        <p:sp>
          <p:nvSpPr>
            <p:cNvPr name="TextBox 19" id="19"/>
            <p:cNvSpPr txBox="true"/>
            <p:nvPr/>
          </p:nvSpPr>
          <p:spPr>
            <a:xfrm rot="0">
              <a:off x="0" y="2147921"/>
              <a:ext cx="7650550" cy="1848062"/>
            </a:xfrm>
            <a:prstGeom prst="rect">
              <a:avLst/>
            </a:prstGeom>
          </p:spPr>
          <p:txBody>
            <a:bodyPr anchor="t" rtlCol="false" tIns="0" lIns="0" bIns="0" rIns="0">
              <a:spAutoFit/>
            </a:bodyPr>
            <a:lstStyle/>
            <a:p>
              <a:pPr>
                <a:lnSpc>
                  <a:spcPts val="3639"/>
                </a:lnSpc>
              </a:pPr>
              <a:r>
                <a:rPr lang="en-US" sz="2799">
                  <a:solidFill>
                    <a:srgbClr val="FFFFFF"/>
                  </a:solidFill>
                  <a:latin typeface="Telegraf"/>
                </a:rPr>
                <a:t>Voici un aperçu de ce que vous allez découvrir au cours de cette présentation.</a:t>
              </a:r>
            </a:p>
          </p:txBody>
        </p:sp>
      </p:grpSp>
    </p:spTree>
  </p:cSld>
  <p:clrMapOvr>
    <a:masterClrMapping/>
  </p:clrMapOvr>
  <p:transition spd="slow">
    <p:push dir="l"/>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390863" y="4394013"/>
            <a:ext cx="15506275" cy="324329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12953811" y="0"/>
            <a:ext cx="5334189" cy="2833159"/>
          </a:xfrm>
          <a:prstGeom prst="rect">
            <a:avLst/>
          </a:prstGeom>
        </p:spPr>
      </p:pic>
      <p:sp>
        <p:nvSpPr>
          <p:cNvPr name="TextBox 4" id="4"/>
          <p:cNvSpPr txBox="true"/>
          <p:nvPr/>
        </p:nvSpPr>
        <p:spPr>
          <a:xfrm rot="0">
            <a:off x="1028700" y="1095375"/>
            <a:ext cx="9936918" cy="1117918"/>
          </a:xfrm>
          <a:prstGeom prst="rect">
            <a:avLst/>
          </a:prstGeom>
        </p:spPr>
        <p:txBody>
          <a:bodyPr anchor="t" rtlCol="false" tIns="0" lIns="0" bIns="0" rIns="0">
            <a:spAutoFit/>
          </a:bodyPr>
          <a:lstStyle/>
          <a:p>
            <a:pPr>
              <a:lnSpc>
                <a:spcPts val="8552"/>
              </a:lnSpc>
            </a:pPr>
            <a:r>
              <a:rPr lang="en-US" sz="7775">
                <a:solidFill>
                  <a:srgbClr val="FFFFFF"/>
                </a:solidFill>
                <a:latin typeface="Play"/>
              </a:rPr>
              <a:t>Exemples d'utilisation</a:t>
            </a:r>
          </a:p>
        </p:txBody>
      </p:sp>
      <p:pic>
        <p:nvPicPr>
          <p:cNvPr name="Picture 5" id="5"/>
          <p:cNvPicPr>
            <a:picLocks noChangeAspect="true"/>
          </p:cNvPicPr>
          <p:nvPr/>
        </p:nvPicPr>
        <p:blipFill>
          <a:blip r:embed="rId5">
            <a:alphaModFix amt="83000"/>
          </a:blip>
          <a:srcRect l="0" t="0" r="0" b="0"/>
          <a:stretch>
            <a:fillRect/>
          </a:stretch>
        </p:blipFill>
        <p:spPr>
          <a:xfrm flipH="false" flipV="false" rot="5807441">
            <a:off x="13886131" y="3661992"/>
            <a:ext cx="10427857" cy="12214181"/>
          </a:xfrm>
          <a:prstGeom prst="rect">
            <a:avLst/>
          </a:prstGeom>
        </p:spPr>
      </p:pic>
      <p:pic>
        <p:nvPicPr>
          <p:cNvPr name="Picture 6" id="6"/>
          <p:cNvPicPr>
            <a:picLocks noChangeAspect="true"/>
          </p:cNvPicPr>
          <p:nvPr/>
        </p:nvPicPr>
        <p:blipFill>
          <a:blip r:embed="rId5">
            <a:alphaModFix amt="83000"/>
          </a:blip>
          <a:srcRect l="0" t="0" r="0" b="0"/>
          <a:stretch>
            <a:fillRect/>
          </a:stretch>
        </p:blipFill>
        <p:spPr>
          <a:xfrm flipH="false" flipV="false" rot="-2700000">
            <a:off x="-3062552" y="7041579"/>
            <a:ext cx="10427857" cy="12214181"/>
          </a:xfrm>
          <a:prstGeom prst="rect">
            <a:avLst/>
          </a:prstGeom>
        </p:spPr>
      </p:pic>
    </p:spTree>
  </p:cSld>
  <p:clrMapOvr>
    <a:masterClrMapping/>
  </p:clrMapOvr>
  <p:transition spd="slow">
    <p:push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12953811" y="0"/>
            <a:ext cx="5334189" cy="2833159"/>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2151377" y="2898382"/>
            <a:ext cx="13985246" cy="6359918"/>
          </a:xfrm>
          <a:prstGeom prst="rect">
            <a:avLst/>
          </a:prstGeom>
        </p:spPr>
      </p:pic>
      <p:sp>
        <p:nvSpPr>
          <p:cNvPr name="TextBox 4" id="4"/>
          <p:cNvSpPr txBox="true"/>
          <p:nvPr/>
        </p:nvSpPr>
        <p:spPr>
          <a:xfrm rot="0">
            <a:off x="1028700" y="1095375"/>
            <a:ext cx="9936918" cy="1117918"/>
          </a:xfrm>
          <a:prstGeom prst="rect">
            <a:avLst/>
          </a:prstGeom>
        </p:spPr>
        <p:txBody>
          <a:bodyPr anchor="t" rtlCol="false" tIns="0" lIns="0" bIns="0" rIns="0">
            <a:spAutoFit/>
          </a:bodyPr>
          <a:lstStyle/>
          <a:p>
            <a:pPr>
              <a:lnSpc>
                <a:spcPts val="8552"/>
              </a:lnSpc>
            </a:pPr>
            <a:r>
              <a:rPr lang="en-US" sz="7775">
                <a:solidFill>
                  <a:srgbClr val="FFFFFF"/>
                </a:solidFill>
                <a:latin typeface="Play"/>
              </a:rPr>
              <a:t>Exemples d'utilisation</a:t>
            </a:r>
          </a:p>
        </p:txBody>
      </p:sp>
      <p:pic>
        <p:nvPicPr>
          <p:cNvPr name="Picture 5" id="5"/>
          <p:cNvPicPr>
            <a:picLocks noChangeAspect="true"/>
          </p:cNvPicPr>
          <p:nvPr/>
        </p:nvPicPr>
        <p:blipFill>
          <a:blip r:embed="rId5">
            <a:alphaModFix amt="83000"/>
          </a:blip>
          <a:srcRect l="0" t="0" r="0" b="0"/>
          <a:stretch>
            <a:fillRect/>
          </a:stretch>
        </p:blipFill>
        <p:spPr>
          <a:xfrm flipH="false" flipV="false" rot="-2700000">
            <a:off x="-3062552" y="7041579"/>
            <a:ext cx="10427857" cy="12214181"/>
          </a:xfrm>
          <a:prstGeom prst="rect">
            <a:avLst/>
          </a:prstGeom>
        </p:spPr>
      </p:pic>
      <p:pic>
        <p:nvPicPr>
          <p:cNvPr name="Picture 6" id="6"/>
          <p:cNvPicPr>
            <a:picLocks noChangeAspect="true"/>
          </p:cNvPicPr>
          <p:nvPr/>
        </p:nvPicPr>
        <p:blipFill>
          <a:blip r:embed="rId5">
            <a:alphaModFix amt="83000"/>
          </a:blip>
          <a:srcRect l="0" t="0" r="0" b="0"/>
          <a:stretch>
            <a:fillRect/>
          </a:stretch>
        </p:blipFill>
        <p:spPr>
          <a:xfrm flipH="false" flipV="false" rot="5807441">
            <a:off x="13886131" y="3661992"/>
            <a:ext cx="10427857" cy="12214181"/>
          </a:xfrm>
          <a:prstGeom prst="rect">
            <a:avLst/>
          </a:prstGeom>
        </p:spPr>
      </p:pic>
    </p:spTree>
  </p:cSld>
  <p:clrMapOvr>
    <a:masterClrMapping/>
  </p:clrMapOvr>
  <p:transition spd="slow">
    <p:push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5275765">
            <a:off x="-15548352" y="-20425986"/>
            <a:ext cx="36249997" cy="17490623"/>
          </a:xfrm>
          <a:prstGeom prst="rect">
            <a:avLst/>
          </a:prstGeom>
        </p:spPr>
      </p:pic>
      <p:pic>
        <p:nvPicPr>
          <p:cNvPr name="Picture 3" id="3"/>
          <p:cNvPicPr>
            <a:picLocks noChangeAspect="true"/>
          </p:cNvPicPr>
          <p:nvPr/>
        </p:nvPicPr>
        <p:blipFill>
          <a:blip r:embed="rId4">
            <a:alphaModFix amt="83000"/>
          </a:blip>
          <a:srcRect l="0" t="0" r="0" b="0"/>
          <a:stretch>
            <a:fillRect/>
          </a:stretch>
        </p:blipFill>
        <p:spPr>
          <a:xfrm flipH="false" flipV="false" rot="-2700000">
            <a:off x="-2278262" y="4653387"/>
            <a:ext cx="10427857" cy="12214181"/>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0">
            <a:off x="10751616" y="1729694"/>
            <a:ext cx="280527" cy="265799"/>
          </a:xfrm>
          <a:prstGeom prst="rect">
            <a:avLst/>
          </a:prstGeom>
        </p:spPr>
      </p:pic>
      <p:sp>
        <p:nvSpPr>
          <p:cNvPr name="TextBox 5" id="5"/>
          <p:cNvSpPr txBox="true"/>
          <p:nvPr/>
        </p:nvSpPr>
        <p:spPr>
          <a:xfrm rot="0">
            <a:off x="11741322" y="3833591"/>
            <a:ext cx="5386342"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Difficultés à suivre les modifications</a:t>
            </a:r>
          </a:p>
        </p:txBody>
      </p:sp>
      <p:sp>
        <p:nvSpPr>
          <p:cNvPr name="TextBox 6" id="6"/>
          <p:cNvSpPr txBox="true"/>
          <p:nvPr/>
        </p:nvSpPr>
        <p:spPr>
          <a:xfrm rot="0">
            <a:off x="11741322" y="5940743"/>
            <a:ext cx="5386342" cy="807720"/>
          </a:xfrm>
          <a:prstGeom prst="rect">
            <a:avLst/>
          </a:prstGeom>
        </p:spPr>
        <p:txBody>
          <a:bodyPr anchor="t" rtlCol="false" tIns="0" lIns="0" bIns="0" rIns="0">
            <a:spAutoFit/>
          </a:bodyPr>
          <a:lstStyle/>
          <a:p>
            <a:pPr>
              <a:lnSpc>
                <a:spcPts val="3120"/>
              </a:lnSpc>
            </a:pPr>
            <a:r>
              <a:rPr lang="en-US" sz="2400">
                <a:solidFill>
                  <a:srgbClr val="FFFFFF"/>
                </a:solidFill>
                <a:latin typeface="Telegraf"/>
              </a:rPr>
              <a:t>Difficultés à trouver les anciennes versions</a:t>
            </a:r>
          </a:p>
        </p:txBody>
      </p:sp>
      <p:sp>
        <p:nvSpPr>
          <p:cNvPr name="AutoShape 7" id="7"/>
          <p:cNvSpPr/>
          <p:nvPr/>
        </p:nvSpPr>
        <p:spPr>
          <a:xfrm rot="0">
            <a:off x="10751616" y="2784692"/>
            <a:ext cx="6507684" cy="0"/>
          </a:xfrm>
          <a:prstGeom prst="line">
            <a:avLst/>
          </a:prstGeom>
          <a:ln cap="rnd" w="9525">
            <a:solidFill>
              <a:srgbClr val="FFFFFF"/>
            </a:solidFill>
            <a:prstDash val="solid"/>
            <a:headEnd type="none" len="sm" w="sm"/>
            <a:tailEnd type="none" len="sm" w="sm"/>
          </a:ln>
        </p:spPr>
      </p:sp>
      <p:sp>
        <p:nvSpPr>
          <p:cNvPr name="AutoShape 8" id="8"/>
          <p:cNvSpPr/>
          <p:nvPr/>
        </p:nvSpPr>
        <p:spPr>
          <a:xfrm rot="0">
            <a:off x="10751616" y="5039984"/>
            <a:ext cx="6507684" cy="0"/>
          </a:xfrm>
          <a:prstGeom prst="line">
            <a:avLst/>
          </a:prstGeom>
          <a:ln cap="rnd" w="9525">
            <a:solidFill>
              <a:srgbClr val="FFFFFF"/>
            </a:solidFill>
            <a:prstDash val="solid"/>
            <a:headEnd type="none" len="sm" w="sm"/>
            <a:tailEnd type="none" len="sm" w="sm"/>
          </a:ln>
        </p:spPr>
      </p:sp>
      <p:pic>
        <p:nvPicPr>
          <p:cNvPr name="Picture 9" id="9"/>
          <p:cNvPicPr>
            <a:picLocks noChangeAspect="true"/>
          </p:cNvPicPr>
          <p:nvPr/>
        </p:nvPicPr>
        <p:blipFill>
          <a:blip r:embed="rId5"/>
          <a:srcRect l="0" t="0" r="0" b="0"/>
          <a:stretch>
            <a:fillRect/>
          </a:stretch>
        </p:blipFill>
        <p:spPr>
          <a:xfrm flipH="false" flipV="false" rot="0">
            <a:off x="10751616" y="3984987"/>
            <a:ext cx="280527" cy="265799"/>
          </a:xfrm>
          <a:prstGeom prst="rect">
            <a:avLst/>
          </a:prstGeom>
        </p:spPr>
      </p:pic>
      <p:pic>
        <p:nvPicPr>
          <p:cNvPr name="Picture 10" id="10"/>
          <p:cNvPicPr>
            <a:picLocks noChangeAspect="true"/>
          </p:cNvPicPr>
          <p:nvPr/>
        </p:nvPicPr>
        <p:blipFill>
          <a:blip r:embed="rId5"/>
          <a:srcRect l="0" t="0" r="0" b="0"/>
          <a:stretch>
            <a:fillRect/>
          </a:stretch>
        </p:blipFill>
        <p:spPr>
          <a:xfrm flipH="false" flipV="false" rot="0">
            <a:off x="10751616" y="6240279"/>
            <a:ext cx="280527" cy="265799"/>
          </a:xfrm>
          <a:prstGeom prst="rect">
            <a:avLst/>
          </a:prstGeom>
        </p:spPr>
      </p:pic>
      <p:sp>
        <p:nvSpPr>
          <p:cNvPr name="TextBox 11" id="11"/>
          <p:cNvSpPr txBox="true"/>
          <p:nvPr/>
        </p:nvSpPr>
        <p:spPr>
          <a:xfrm rot="0">
            <a:off x="1028700" y="1085850"/>
            <a:ext cx="6037817" cy="3004820"/>
          </a:xfrm>
          <a:prstGeom prst="rect">
            <a:avLst/>
          </a:prstGeom>
        </p:spPr>
        <p:txBody>
          <a:bodyPr anchor="t" rtlCol="false" tIns="0" lIns="0" bIns="0" rIns="0">
            <a:spAutoFit/>
          </a:bodyPr>
          <a:lstStyle/>
          <a:p>
            <a:pPr>
              <a:lnSpc>
                <a:spcPts val="7810"/>
              </a:lnSpc>
            </a:pPr>
            <a:r>
              <a:rPr lang="en-US" sz="7100">
                <a:solidFill>
                  <a:srgbClr val="FFFFFF"/>
                </a:solidFill>
                <a:latin typeface="Play"/>
              </a:rPr>
              <a:t>Mon expérience:</a:t>
            </a:r>
          </a:p>
          <a:p>
            <a:pPr>
              <a:lnSpc>
                <a:spcPts val="7810"/>
              </a:lnSpc>
            </a:pPr>
            <a:r>
              <a:rPr lang="en-US" sz="7100">
                <a:solidFill>
                  <a:srgbClr val="FFFFFF"/>
                </a:solidFill>
                <a:latin typeface="Play"/>
              </a:rPr>
              <a:t>Client bancaire</a:t>
            </a:r>
          </a:p>
        </p:txBody>
      </p:sp>
      <p:sp>
        <p:nvSpPr>
          <p:cNvPr name="TextBox 12" id="12"/>
          <p:cNvSpPr txBox="true"/>
          <p:nvPr/>
        </p:nvSpPr>
        <p:spPr>
          <a:xfrm rot="0">
            <a:off x="1028700" y="4192637"/>
            <a:ext cx="4660104" cy="355918"/>
          </a:xfrm>
          <a:prstGeom prst="rect">
            <a:avLst/>
          </a:prstGeom>
        </p:spPr>
        <p:txBody>
          <a:bodyPr anchor="t" rtlCol="false" tIns="0" lIns="0" bIns="0" rIns="0">
            <a:spAutoFit/>
          </a:bodyPr>
          <a:lstStyle/>
          <a:p>
            <a:pPr>
              <a:lnSpc>
                <a:spcPts val="2567"/>
              </a:lnSpc>
            </a:pPr>
            <a:r>
              <a:rPr lang="en-US" sz="1974">
                <a:solidFill>
                  <a:srgbClr val="FFFFFF"/>
                </a:solidFill>
                <a:latin typeface="Telegraf"/>
              </a:rPr>
              <a:t>Gestion des procédures</a:t>
            </a:r>
          </a:p>
        </p:txBody>
      </p:sp>
      <p:sp>
        <p:nvSpPr>
          <p:cNvPr name="TextBox 13" id="13"/>
          <p:cNvSpPr txBox="true"/>
          <p:nvPr/>
        </p:nvSpPr>
        <p:spPr>
          <a:xfrm rot="0">
            <a:off x="1028700" y="8199120"/>
            <a:ext cx="5328663" cy="1059180"/>
          </a:xfrm>
          <a:prstGeom prst="rect">
            <a:avLst/>
          </a:prstGeom>
        </p:spPr>
        <p:txBody>
          <a:bodyPr anchor="t" rtlCol="false" tIns="0" lIns="0" bIns="0" rIns="0">
            <a:spAutoFit/>
          </a:bodyPr>
          <a:lstStyle/>
          <a:p>
            <a:pPr algn="l">
              <a:lnSpc>
                <a:spcPts val="2730"/>
              </a:lnSpc>
            </a:pPr>
            <a:r>
              <a:rPr lang="en-US" sz="2100">
                <a:solidFill>
                  <a:srgbClr val="FFFFFF"/>
                </a:solidFill>
                <a:latin typeface="Telegraf"/>
              </a:rPr>
              <a:t>Une procédure est un document interne servant à la gestion des méthodologies interne de la banque</a:t>
            </a:r>
          </a:p>
        </p:txBody>
      </p:sp>
      <p:pic>
        <p:nvPicPr>
          <p:cNvPr name="Picture 14" id="14"/>
          <p:cNvPicPr>
            <a:picLocks noChangeAspect="true"/>
          </p:cNvPicPr>
          <p:nvPr/>
        </p:nvPicPr>
        <p:blipFill>
          <a:blip r:embed="rId6"/>
          <a:srcRect l="0" t="0" r="12872" b="49999"/>
          <a:stretch>
            <a:fillRect/>
          </a:stretch>
        </p:blipFill>
        <p:spPr>
          <a:xfrm flipH="false" flipV="false" rot="0">
            <a:off x="-1759012" y="2755308"/>
            <a:ext cx="25965564" cy="13261867"/>
          </a:xfrm>
          <a:prstGeom prst="rect">
            <a:avLst/>
          </a:prstGeom>
        </p:spPr>
      </p:pic>
      <p:sp>
        <p:nvSpPr>
          <p:cNvPr name="AutoShape 15" id="15"/>
          <p:cNvSpPr/>
          <p:nvPr/>
        </p:nvSpPr>
        <p:spPr>
          <a:xfrm rot="0">
            <a:off x="10751616" y="6895949"/>
            <a:ext cx="6507684" cy="0"/>
          </a:xfrm>
          <a:prstGeom prst="line">
            <a:avLst/>
          </a:prstGeom>
          <a:ln cap="rnd" w="9525">
            <a:solidFill>
              <a:srgbClr val="FFFFFF"/>
            </a:solidFill>
            <a:prstDash val="solid"/>
            <a:headEnd type="none" len="sm" w="sm"/>
            <a:tailEnd type="none" len="sm" w="sm"/>
          </a:ln>
        </p:spPr>
      </p:sp>
      <p:pic>
        <p:nvPicPr>
          <p:cNvPr name="Picture 16" id="16"/>
          <p:cNvPicPr>
            <a:picLocks noChangeAspect="true"/>
          </p:cNvPicPr>
          <p:nvPr/>
        </p:nvPicPr>
        <p:blipFill>
          <a:blip r:embed="rId5"/>
          <a:srcRect l="0" t="0" r="0" b="0"/>
          <a:stretch>
            <a:fillRect/>
          </a:stretch>
        </p:blipFill>
        <p:spPr>
          <a:xfrm flipH="false" flipV="false" rot="0">
            <a:off x="10751616" y="8096244"/>
            <a:ext cx="280527" cy="265799"/>
          </a:xfrm>
          <a:prstGeom prst="rect">
            <a:avLst/>
          </a:prstGeom>
        </p:spPr>
      </p:pic>
      <p:sp>
        <p:nvSpPr>
          <p:cNvPr name="TextBox 17" id="17"/>
          <p:cNvSpPr txBox="true"/>
          <p:nvPr/>
        </p:nvSpPr>
        <p:spPr>
          <a:xfrm rot="0">
            <a:off x="11741322" y="1625421"/>
            <a:ext cx="5386342"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Perte de données</a:t>
            </a:r>
          </a:p>
        </p:txBody>
      </p:sp>
      <p:sp>
        <p:nvSpPr>
          <p:cNvPr name="TextBox 18" id="18"/>
          <p:cNvSpPr txBox="true"/>
          <p:nvPr/>
        </p:nvSpPr>
        <p:spPr>
          <a:xfrm rot="0">
            <a:off x="11741322" y="7796709"/>
            <a:ext cx="5386342" cy="807720"/>
          </a:xfrm>
          <a:prstGeom prst="rect">
            <a:avLst/>
          </a:prstGeom>
        </p:spPr>
        <p:txBody>
          <a:bodyPr anchor="t" rtlCol="false" tIns="0" lIns="0" bIns="0" rIns="0">
            <a:spAutoFit/>
          </a:bodyPr>
          <a:lstStyle/>
          <a:p>
            <a:pPr>
              <a:lnSpc>
                <a:spcPts val="3120"/>
              </a:lnSpc>
            </a:pPr>
            <a:r>
              <a:rPr lang="en-US" sz="2400">
                <a:solidFill>
                  <a:srgbClr val="FFFFFF"/>
                </a:solidFill>
                <a:latin typeface="Telegraf"/>
              </a:rPr>
              <a:t>Besoin d'un système fiable et facile d'utilisation</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41D81"/>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12872" b="49999"/>
          <a:stretch>
            <a:fillRect/>
          </a:stretch>
        </p:blipFill>
        <p:spPr>
          <a:xfrm flipH="false" flipV="false" rot="-1329021">
            <a:off x="-3838782" y="1100822"/>
            <a:ext cx="25965564" cy="13261867"/>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3721147">
            <a:off x="9174699" y="-2333889"/>
            <a:ext cx="14212264" cy="13466120"/>
          </a:xfrm>
          <a:prstGeom prst="rect">
            <a:avLst/>
          </a:prstGeom>
        </p:spPr>
      </p:pic>
      <p:pic>
        <p:nvPicPr>
          <p:cNvPr name="Picture 4" id="4"/>
          <p:cNvPicPr>
            <a:picLocks noChangeAspect="true"/>
          </p:cNvPicPr>
          <p:nvPr/>
        </p:nvPicPr>
        <p:blipFill>
          <a:blip r:embed="rId5"/>
          <a:srcRect l="0" t="0" r="0" b="0"/>
          <a:stretch>
            <a:fillRect/>
          </a:stretch>
        </p:blipFill>
        <p:spPr>
          <a:xfrm flipH="false" flipV="false" rot="-5275765">
            <a:off x="-15548352" y="-20425986"/>
            <a:ext cx="36249997" cy="17490623"/>
          </a:xfrm>
          <a:prstGeom prst="rect">
            <a:avLst/>
          </a:prstGeom>
        </p:spPr>
      </p:pic>
      <p:sp>
        <p:nvSpPr>
          <p:cNvPr name="TextBox 5" id="5"/>
          <p:cNvSpPr txBox="true"/>
          <p:nvPr/>
        </p:nvSpPr>
        <p:spPr>
          <a:xfrm rot="0">
            <a:off x="1028700" y="1085850"/>
            <a:ext cx="6037817" cy="3004820"/>
          </a:xfrm>
          <a:prstGeom prst="rect">
            <a:avLst/>
          </a:prstGeom>
        </p:spPr>
        <p:txBody>
          <a:bodyPr anchor="t" rtlCol="false" tIns="0" lIns="0" bIns="0" rIns="0">
            <a:spAutoFit/>
          </a:bodyPr>
          <a:lstStyle/>
          <a:p>
            <a:pPr>
              <a:lnSpc>
                <a:spcPts val="7810"/>
              </a:lnSpc>
            </a:pPr>
            <a:r>
              <a:rPr lang="en-US" sz="7100">
                <a:solidFill>
                  <a:srgbClr val="FFFFFF"/>
                </a:solidFill>
                <a:latin typeface="Play"/>
              </a:rPr>
              <a:t>Mon expérience:</a:t>
            </a:r>
          </a:p>
          <a:p>
            <a:pPr>
              <a:lnSpc>
                <a:spcPts val="7810"/>
              </a:lnSpc>
            </a:pPr>
            <a:r>
              <a:rPr lang="en-US" sz="7100">
                <a:solidFill>
                  <a:srgbClr val="FFFFFF"/>
                </a:solidFill>
                <a:latin typeface="Play"/>
              </a:rPr>
              <a:t>Client bancaire</a:t>
            </a:r>
          </a:p>
        </p:txBody>
      </p:sp>
      <p:sp>
        <p:nvSpPr>
          <p:cNvPr name="TextBox 6" id="6"/>
          <p:cNvSpPr txBox="true"/>
          <p:nvPr/>
        </p:nvSpPr>
        <p:spPr>
          <a:xfrm rot="0">
            <a:off x="1028700" y="4192637"/>
            <a:ext cx="4660104" cy="355918"/>
          </a:xfrm>
          <a:prstGeom prst="rect">
            <a:avLst/>
          </a:prstGeom>
        </p:spPr>
        <p:txBody>
          <a:bodyPr anchor="t" rtlCol="false" tIns="0" lIns="0" bIns="0" rIns="0">
            <a:spAutoFit/>
          </a:bodyPr>
          <a:lstStyle/>
          <a:p>
            <a:pPr>
              <a:lnSpc>
                <a:spcPts val="2567"/>
              </a:lnSpc>
            </a:pPr>
            <a:r>
              <a:rPr lang="en-US" sz="1974">
                <a:solidFill>
                  <a:srgbClr val="FFFFFF"/>
                </a:solidFill>
                <a:latin typeface="Telegraf"/>
              </a:rPr>
              <a:t>Gestion des procédures</a:t>
            </a:r>
          </a:p>
        </p:txBody>
      </p:sp>
      <p:grpSp>
        <p:nvGrpSpPr>
          <p:cNvPr name="Group 7" id="7"/>
          <p:cNvGrpSpPr/>
          <p:nvPr/>
        </p:nvGrpSpPr>
        <p:grpSpPr>
          <a:xfrm rot="0">
            <a:off x="11971115" y="315482"/>
            <a:ext cx="5288185" cy="9971518"/>
            <a:chOff x="0" y="0"/>
            <a:chExt cx="7050913" cy="13295357"/>
          </a:xfrm>
        </p:grpSpPr>
        <p:pic>
          <p:nvPicPr>
            <p:cNvPr name="Picture 8" id="8"/>
            <p:cNvPicPr>
              <a:picLocks noChangeAspect="true"/>
            </p:cNvPicPr>
            <p:nvPr/>
          </p:nvPicPr>
          <p:blipFill>
            <a:blip r:embed="rId6">
              <a:alphaModFix amt="80000"/>
            </a:blip>
            <a:srcRect l="0" t="0" r="0" b="0"/>
            <a:stretch>
              <a:fillRect/>
            </a:stretch>
          </p:blipFill>
          <p:spPr>
            <a:xfrm flipH="false" flipV="false" rot="0">
              <a:off x="429632" y="420643"/>
              <a:ext cx="6621281" cy="12874714"/>
            </a:xfrm>
            <a:prstGeom prst="rect">
              <a:avLst/>
            </a:prstGeom>
          </p:spPr>
        </p:pic>
        <p:pic>
          <p:nvPicPr>
            <p:cNvPr name="Picture 9" id="9"/>
            <p:cNvPicPr>
              <a:picLocks noChangeAspect="true"/>
            </p:cNvPicPr>
            <p:nvPr/>
          </p:nvPicPr>
          <p:blipFill>
            <a:blip r:embed="rId7"/>
            <a:srcRect l="0" t="0" r="0" b="0"/>
            <a:stretch>
              <a:fillRect/>
            </a:stretch>
          </p:blipFill>
          <p:spPr>
            <a:xfrm flipH="false" flipV="false" rot="0">
              <a:off x="0" y="0"/>
              <a:ext cx="6621281" cy="12874714"/>
            </a:xfrm>
            <a:prstGeom prst="rect">
              <a:avLst/>
            </a:prstGeom>
          </p:spPr>
        </p:pic>
      </p:grpSp>
      <p:sp>
        <p:nvSpPr>
          <p:cNvPr name="TextBox 10" id="10"/>
          <p:cNvSpPr txBox="true"/>
          <p:nvPr/>
        </p:nvSpPr>
        <p:spPr>
          <a:xfrm rot="0">
            <a:off x="1927546" y="6691313"/>
            <a:ext cx="5386342" cy="807720"/>
          </a:xfrm>
          <a:prstGeom prst="rect">
            <a:avLst/>
          </a:prstGeom>
        </p:spPr>
        <p:txBody>
          <a:bodyPr anchor="t" rtlCol="false" tIns="0" lIns="0" bIns="0" rIns="0">
            <a:spAutoFit/>
          </a:bodyPr>
          <a:lstStyle/>
          <a:p>
            <a:pPr>
              <a:lnSpc>
                <a:spcPts val="3120"/>
              </a:lnSpc>
            </a:pPr>
            <a:r>
              <a:rPr lang="en-US" sz="2400">
                <a:solidFill>
                  <a:srgbClr val="FFFFFF"/>
                </a:solidFill>
                <a:latin typeface="Telegraf"/>
              </a:rPr>
              <a:t>Mise en place de plusieurs tables temporelles reliées entre elles</a:t>
            </a:r>
          </a:p>
        </p:txBody>
      </p:sp>
      <p:pic>
        <p:nvPicPr>
          <p:cNvPr name="Picture 11" id="11"/>
          <p:cNvPicPr>
            <a:picLocks noChangeAspect="true"/>
          </p:cNvPicPr>
          <p:nvPr/>
        </p:nvPicPr>
        <p:blipFill>
          <a:blip r:embed="rId4"/>
          <a:srcRect l="0" t="0" r="0" b="0"/>
          <a:stretch>
            <a:fillRect/>
          </a:stretch>
        </p:blipFill>
        <p:spPr>
          <a:xfrm flipH="false" flipV="false" rot="0">
            <a:off x="1367404" y="6990849"/>
            <a:ext cx="280527" cy="265799"/>
          </a:xfrm>
          <a:prstGeom prst="rect">
            <a:avLst/>
          </a:prstGeom>
        </p:spPr>
      </p:pic>
      <p:sp>
        <p:nvSpPr>
          <p:cNvPr name="TextBox 12" id="12"/>
          <p:cNvSpPr txBox="true"/>
          <p:nvPr/>
        </p:nvSpPr>
        <p:spPr>
          <a:xfrm rot="0">
            <a:off x="1927546" y="7932421"/>
            <a:ext cx="5386342"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Partitionnement des tables</a:t>
            </a:r>
          </a:p>
        </p:txBody>
      </p:sp>
      <p:pic>
        <p:nvPicPr>
          <p:cNvPr name="Picture 13" id="13"/>
          <p:cNvPicPr>
            <a:picLocks noChangeAspect="true"/>
          </p:cNvPicPr>
          <p:nvPr/>
        </p:nvPicPr>
        <p:blipFill>
          <a:blip r:embed="rId4"/>
          <a:srcRect l="0" t="0" r="0" b="0"/>
          <a:stretch>
            <a:fillRect/>
          </a:stretch>
        </p:blipFill>
        <p:spPr>
          <a:xfrm flipH="false" flipV="false" rot="0">
            <a:off x="1367404" y="8036694"/>
            <a:ext cx="280527" cy="265799"/>
          </a:xfrm>
          <a:prstGeom prst="rect">
            <a:avLst/>
          </a:prstGeom>
        </p:spPr>
      </p:pic>
      <p:pic>
        <p:nvPicPr>
          <p:cNvPr name="Picture 14" id="14"/>
          <p:cNvPicPr>
            <a:picLocks noChangeAspect="true"/>
          </p:cNvPicPr>
          <p:nvPr/>
        </p:nvPicPr>
        <p:blipFill>
          <a:blip r:embed="rId4"/>
          <a:srcRect l="0" t="0" r="0" b="0"/>
          <a:stretch>
            <a:fillRect/>
          </a:stretch>
        </p:blipFill>
        <p:spPr>
          <a:xfrm flipH="false" flipV="false" rot="0">
            <a:off x="1367404" y="8963026"/>
            <a:ext cx="280527" cy="265799"/>
          </a:xfrm>
          <a:prstGeom prst="rect">
            <a:avLst/>
          </a:prstGeom>
        </p:spPr>
      </p:pic>
      <p:sp>
        <p:nvSpPr>
          <p:cNvPr name="TextBox 15" id="15"/>
          <p:cNvSpPr txBox="true"/>
          <p:nvPr/>
        </p:nvSpPr>
        <p:spPr>
          <a:xfrm rot="0">
            <a:off x="1927546" y="8663490"/>
            <a:ext cx="5386342" cy="807720"/>
          </a:xfrm>
          <a:prstGeom prst="rect">
            <a:avLst/>
          </a:prstGeom>
        </p:spPr>
        <p:txBody>
          <a:bodyPr anchor="t" rtlCol="false" tIns="0" lIns="0" bIns="0" rIns="0">
            <a:spAutoFit/>
          </a:bodyPr>
          <a:lstStyle/>
          <a:p>
            <a:pPr>
              <a:lnSpc>
                <a:spcPts val="3120"/>
              </a:lnSpc>
            </a:pPr>
            <a:r>
              <a:rPr lang="en-US" sz="2400">
                <a:solidFill>
                  <a:srgbClr val="FFFFFF"/>
                </a:solidFill>
                <a:latin typeface="Telegraf"/>
              </a:rPr>
              <a:t>Rétention des données pour une période de 12 mois</a:t>
            </a:r>
          </a:p>
        </p:txBody>
      </p:sp>
    </p:spTree>
  </p:cSld>
  <p:clrMapOvr>
    <a:masterClrMapping/>
  </p:clrMapOvr>
  <p:transition spd="slow">
    <p:push dir="l"/>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sp>
        <p:nvSpPr>
          <p:cNvPr name="TextBox 2" id="2"/>
          <p:cNvSpPr txBox="true"/>
          <p:nvPr/>
        </p:nvSpPr>
        <p:spPr>
          <a:xfrm rot="0">
            <a:off x="1028700" y="1095375"/>
            <a:ext cx="5059131" cy="2203768"/>
          </a:xfrm>
          <a:prstGeom prst="rect">
            <a:avLst/>
          </a:prstGeom>
        </p:spPr>
        <p:txBody>
          <a:bodyPr anchor="t" rtlCol="false" tIns="0" lIns="0" bIns="0" rIns="0">
            <a:spAutoFit/>
          </a:bodyPr>
          <a:lstStyle/>
          <a:p>
            <a:pPr>
              <a:lnSpc>
                <a:spcPts val="8552"/>
              </a:lnSpc>
            </a:pPr>
            <a:r>
              <a:rPr lang="en-US" sz="7775">
                <a:solidFill>
                  <a:srgbClr val="FFFFFF"/>
                </a:solidFill>
                <a:latin typeface="Play"/>
              </a:rPr>
              <a:t>Bonnes pratiques</a:t>
            </a:r>
          </a:p>
        </p:txBody>
      </p:sp>
      <p:sp>
        <p:nvSpPr>
          <p:cNvPr name="AutoShape 3" id="3"/>
          <p:cNvSpPr/>
          <p:nvPr/>
        </p:nvSpPr>
        <p:spPr>
          <a:xfrm rot="0">
            <a:off x="9981661" y="3247132"/>
            <a:ext cx="6558751" cy="0"/>
          </a:xfrm>
          <a:prstGeom prst="line">
            <a:avLst/>
          </a:prstGeom>
          <a:ln cap="flat" w="9525">
            <a:solidFill>
              <a:srgbClr val="FFFFFF"/>
            </a:solidFill>
            <a:prstDash val="solid"/>
            <a:headEnd type="none" len="sm" w="sm"/>
            <a:tailEnd type="none" len="sm" w="sm"/>
          </a:ln>
        </p:spPr>
      </p:sp>
      <p:sp>
        <p:nvSpPr>
          <p:cNvPr name="AutoShape 4" id="4"/>
          <p:cNvSpPr/>
          <p:nvPr/>
        </p:nvSpPr>
        <p:spPr>
          <a:xfrm rot="0">
            <a:off x="9981661" y="4508202"/>
            <a:ext cx="6558751" cy="0"/>
          </a:xfrm>
          <a:prstGeom prst="line">
            <a:avLst/>
          </a:prstGeom>
          <a:ln cap="flat" w="9525">
            <a:solidFill>
              <a:srgbClr val="FFFFFF"/>
            </a:solidFill>
            <a:prstDash val="solid"/>
            <a:headEnd type="none" len="sm" w="sm"/>
            <a:tailEnd type="none" len="sm" w="sm"/>
          </a:ln>
        </p:spPr>
      </p:sp>
      <p:sp>
        <p:nvSpPr>
          <p:cNvPr name="AutoShape 5" id="5"/>
          <p:cNvSpPr/>
          <p:nvPr/>
        </p:nvSpPr>
        <p:spPr>
          <a:xfrm rot="0">
            <a:off x="9981661" y="5769273"/>
            <a:ext cx="6558751" cy="0"/>
          </a:xfrm>
          <a:prstGeom prst="line">
            <a:avLst/>
          </a:prstGeom>
          <a:ln cap="flat" w="9525">
            <a:solidFill>
              <a:srgbClr val="FFFFFF"/>
            </a:solidFill>
            <a:prstDash val="solid"/>
            <a:headEnd type="none" len="sm" w="sm"/>
            <a:tailEnd type="none" len="sm" w="sm"/>
          </a:ln>
        </p:spPr>
      </p:sp>
      <p:sp>
        <p:nvSpPr>
          <p:cNvPr name="AutoShape 6" id="6"/>
          <p:cNvSpPr/>
          <p:nvPr/>
        </p:nvSpPr>
        <p:spPr>
          <a:xfrm rot="0">
            <a:off x="9981661" y="7030343"/>
            <a:ext cx="6558751" cy="0"/>
          </a:xfrm>
          <a:prstGeom prst="line">
            <a:avLst/>
          </a:prstGeom>
          <a:ln cap="flat" w="9525">
            <a:solidFill>
              <a:srgbClr val="FFFFFF"/>
            </a:solidFill>
            <a:prstDash val="solid"/>
            <a:headEnd type="none" len="sm" w="sm"/>
            <a:tailEnd type="none" len="sm" w="sm"/>
          </a:ln>
        </p:spPr>
      </p:sp>
      <p:sp>
        <p:nvSpPr>
          <p:cNvPr name="TextBox 7" id="7"/>
          <p:cNvSpPr txBox="true"/>
          <p:nvPr/>
        </p:nvSpPr>
        <p:spPr>
          <a:xfrm rot="0">
            <a:off x="9981661" y="3623984"/>
            <a:ext cx="6558751" cy="389890"/>
          </a:xfrm>
          <a:prstGeom prst="rect">
            <a:avLst/>
          </a:prstGeom>
        </p:spPr>
        <p:txBody>
          <a:bodyPr anchor="t" rtlCol="false" tIns="0" lIns="0" bIns="0" rIns="0">
            <a:spAutoFit/>
          </a:bodyPr>
          <a:lstStyle/>
          <a:p>
            <a:pPr>
              <a:lnSpc>
                <a:spcPts val="2990"/>
              </a:lnSpc>
            </a:pPr>
            <a:r>
              <a:rPr lang="en-US" sz="2300">
                <a:solidFill>
                  <a:srgbClr val="FFFFFF"/>
                </a:solidFill>
                <a:latin typeface="Telegraf"/>
              </a:rPr>
              <a:t>Tenir compte de l'impact sur les performances</a:t>
            </a:r>
          </a:p>
        </p:txBody>
      </p:sp>
      <p:sp>
        <p:nvSpPr>
          <p:cNvPr name="TextBox 8" id="8"/>
          <p:cNvSpPr txBox="true"/>
          <p:nvPr/>
        </p:nvSpPr>
        <p:spPr>
          <a:xfrm rot="0">
            <a:off x="9981661" y="4866005"/>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Planifier la rétention des données</a:t>
            </a:r>
          </a:p>
        </p:txBody>
      </p:sp>
      <p:sp>
        <p:nvSpPr>
          <p:cNvPr name="TextBox 9" id="9"/>
          <p:cNvSpPr txBox="true"/>
          <p:nvPr/>
        </p:nvSpPr>
        <p:spPr>
          <a:xfrm rot="0">
            <a:off x="9981661" y="6127076"/>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Envisager d'utiliser le partitionnement</a:t>
            </a:r>
          </a:p>
        </p:txBody>
      </p:sp>
      <p:sp>
        <p:nvSpPr>
          <p:cNvPr name="TextBox 10" id="10"/>
          <p:cNvSpPr txBox="true"/>
          <p:nvPr/>
        </p:nvSpPr>
        <p:spPr>
          <a:xfrm rot="0">
            <a:off x="9981661" y="2343864"/>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Convention de nommage cohérente</a:t>
            </a:r>
          </a:p>
        </p:txBody>
      </p:sp>
      <p:sp>
        <p:nvSpPr>
          <p:cNvPr name="TextBox 11" id="11"/>
          <p:cNvSpPr txBox="true"/>
          <p:nvPr/>
        </p:nvSpPr>
        <p:spPr>
          <a:xfrm rot="0">
            <a:off x="9981661" y="7388146"/>
            <a:ext cx="6558751" cy="488315"/>
          </a:xfrm>
          <a:prstGeom prst="rect">
            <a:avLst/>
          </a:prstGeom>
        </p:spPr>
        <p:txBody>
          <a:bodyPr anchor="t" rtlCol="false" tIns="0" lIns="0" bIns="0" rIns="0">
            <a:spAutoFit/>
          </a:bodyPr>
          <a:lstStyle/>
          <a:p>
            <a:pPr>
              <a:lnSpc>
                <a:spcPts val="3639"/>
              </a:lnSpc>
            </a:pPr>
            <a:r>
              <a:rPr lang="en-US" sz="2799">
                <a:solidFill>
                  <a:srgbClr val="FFFFFF"/>
                </a:solidFill>
                <a:latin typeface="Telegraf"/>
              </a:rPr>
              <a:t>Surveiller l'utilisation de l'espace disque</a:t>
            </a:r>
          </a:p>
        </p:txBody>
      </p:sp>
      <p:pic>
        <p:nvPicPr>
          <p:cNvPr name="Picture 12" id="12"/>
          <p:cNvPicPr>
            <a:picLocks noChangeAspect="true"/>
          </p:cNvPicPr>
          <p:nvPr/>
        </p:nvPicPr>
        <p:blipFill>
          <a:blip r:embed="rId3"/>
          <a:srcRect l="0" t="0" r="0" b="0"/>
          <a:stretch>
            <a:fillRect/>
          </a:stretch>
        </p:blipFill>
        <p:spPr>
          <a:xfrm flipH="false" flipV="false" rot="0">
            <a:off x="9144000" y="2488459"/>
            <a:ext cx="280527" cy="265799"/>
          </a:xfrm>
          <a:prstGeom prst="rect">
            <a:avLst/>
          </a:prstGeom>
        </p:spPr>
      </p:pic>
      <p:pic>
        <p:nvPicPr>
          <p:cNvPr name="Picture 13" id="13"/>
          <p:cNvPicPr>
            <a:picLocks noChangeAspect="true"/>
          </p:cNvPicPr>
          <p:nvPr/>
        </p:nvPicPr>
        <p:blipFill>
          <a:blip r:embed="rId3"/>
          <a:srcRect l="0" t="0" r="0" b="0"/>
          <a:stretch>
            <a:fillRect/>
          </a:stretch>
        </p:blipFill>
        <p:spPr>
          <a:xfrm flipH="false" flipV="false" rot="0">
            <a:off x="9144000" y="3749530"/>
            <a:ext cx="280527" cy="265799"/>
          </a:xfrm>
          <a:prstGeom prst="rect">
            <a:avLst/>
          </a:prstGeom>
        </p:spPr>
      </p:pic>
      <p:pic>
        <p:nvPicPr>
          <p:cNvPr name="Picture 14" id="14"/>
          <p:cNvPicPr>
            <a:picLocks noChangeAspect="true"/>
          </p:cNvPicPr>
          <p:nvPr/>
        </p:nvPicPr>
        <p:blipFill>
          <a:blip r:embed="rId3"/>
          <a:srcRect l="0" t="0" r="0" b="0"/>
          <a:stretch>
            <a:fillRect/>
          </a:stretch>
        </p:blipFill>
        <p:spPr>
          <a:xfrm flipH="false" flipV="false" rot="0">
            <a:off x="9144000" y="5010600"/>
            <a:ext cx="280527" cy="265799"/>
          </a:xfrm>
          <a:prstGeom prst="rect">
            <a:avLst/>
          </a:prstGeom>
        </p:spPr>
      </p:pic>
      <p:pic>
        <p:nvPicPr>
          <p:cNvPr name="Picture 15" id="15"/>
          <p:cNvPicPr>
            <a:picLocks noChangeAspect="true"/>
          </p:cNvPicPr>
          <p:nvPr/>
        </p:nvPicPr>
        <p:blipFill>
          <a:blip r:embed="rId3"/>
          <a:srcRect l="0" t="0" r="0" b="0"/>
          <a:stretch>
            <a:fillRect/>
          </a:stretch>
        </p:blipFill>
        <p:spPr>
          <a:xfrm flipH="false" flipV="false" rot="0">
            <a:off x="9144000" y="6271671"/>
            <a:ext cx="280527" cy="265799"/>
          </a:xfrm>
          <a:prstGeom prst="rect">
            <a:avLst/>
          </a:prstGeom>
        </p:spPr>
      </p:pic>
      <p:pic>
        <p:nvPicPr>
          <p:cNvPr name="Picture 16" id="16"/>
          <p:cNvPicPr>
            <a:picLocks noChangeAspect="true"/>
          </p:cNvPicPr>
          <p:nvPr/>
        </p:nvPicPr>
        <p:blipFill>
          <a:blip r:embed="rId3"/>
          <a:srcRect l="0" t="0" r="0" b="0"/>
          <a:stretch>
            <a:fillRect/>
          </a:stretch>
        </p:blipFill>
        <p:spPr>
          <a:xfrm flipH="false" flipV="false" rot="0">
            <a:off x="9144000" y="7532742"/>
            <a:ext cx="280527" cy="265799"/>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1918718">
            <a:off x="14531034" y="6902211"/>
            <a:ext cx="5706711" cy="5078973"/>
          </a:xfrm>
          <a:prstGeom prst="rect">
            <a:avLst/>
          </a:prstGeom>
        </p:spPr>
      </p:pic>
      <p:pic>
        <p:nvPicPr>
          <p:cNvPr name="Picture 18" id="18"/>
          <p:cNvPicPr>
            <a:picLocks noChangeAspect="true"/>
          </p:cNvPicPr>
          <p:nvPr/>
        </p:nvPicPr>
        <p:blipFill>
          <a:blip r:embed="rId5">
            <a:alphaModFix amt="19999"/>
          </a:blip>
          <a:srcRect l="0" t="0" r="0" b="0"/>
          <a:stretch>
            <a:fillRect/>
          </a:stretch>
        </p:blipFill>
        <p:spPr>
          <a:xfrm flipH="false" flipV="false" rot="0">
            <a:off x="-1839083" y="1299375"/>
            <a:ext cx="24354668" cy="11751127"/>
          </a:xfrm>
          <a:prstGeom prst="rect">
            <a:avLst/>
          </a:prstGeom>
        </p:spPr>
      </p:pic>
    </p:spTree>
  </p:cSld>
  <p:clrMapOvr>
    <a:masterClrMapping/>
  </p:clrMapOvr>
  <p:transition spd="slow">
    <p:push dir="l"/>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83000"/>
          </a:blip>
          <a:srcRect l="0" t="0" r="0" b="0"/>
          <a:stretch>
            <a:fillRect/>
          </a:stretch>
        </p:blipFill>
        <p:spPr>
          <a:xfrm flipH="false" flipV="false" rot="-2700000">
            <a:off x="-1741547" y="4179909"/>
            <a:ext cx="10427857" cy="12214181"/>
          </a:xfrm>
          <a:prstGeom prst="rect">
            <a:avLst/>
          </a:prstGeom>
        </p:spPr>
      </p:pic>
      <p:sp>
        <p:nvSpPr>
          <p:cNvPr name="TextBox 3" id="3"/>
          <p:cNvSpPr txBox="true"/>
          <p:nvPr/>
        </p:nvSpPr>
        <p:spPr>
          <a:xfrm rot="0">
            <a:off x="1028700" y="1095375"/>
            <a:ext cx="5059131" cy="2203768"/>
          </a:xfrm>
          <a:prstGeom prst="rect">
            <a:avLst/>
          </a:prstGeom>
        </p:spPr>
        <p:txBody>
          <a:bodyPr anchor="t" rtlCol="false" tIns="0" lIns="0" bIns="0" rIns="0">
            <a:spAutoFit/>
          </a:bodyPr>
          <a:lstStyle/>
          <a:p>
            <a:pPr>
              <a:lnSpc>
                <a:spcPts val="8552"/>
              </a:lnSpc>
            </a:pPr>
            <a:r>
              <a:rPr lang="en-US" sz="7775">
                <a:solidFill>
                  <a:srgbClr val="FFFFFF"/>
                </a:solidFill>
                <a:latin typeface="Play"/>
              </a:rPr>
              <a:t>Points clefs</a:t>
            </a:r>
          </a:p>
        </p:txBody>
      </p:sp>
      <p:sp>
        <p:nvSpPr>
          <p:cNvPr name="TextBox 4" id="4"/>
          <p:cNvSpPr txBox="true"/>
          <p:nvPr/>
        </p:nvSpPr>
        <p:spPr>
          <a:xfrm rot="0">
            <a:off x="1028700" y="7856220"/>
            <a:ext cx="5328663" cy="1402080"/>
          </a:xfrm>
          <a:prstGeom prst="rect">
            <a:avLst/>
          </a:prstGeom>
        </p:spPr>
        <p:txBody>
          <a:bodyPr anchor="t" rtlCol="false" tIns="0" lIns="0" bIns="0" rIns="0">
            <a:spAutoFit/>
          </a:bodyPr>
          <a:lstStyle/>
          <a:p>
            <a:pPr algn="l">
              <a:lnSpc>
                <a:spcPts val="2730"/>
              </a:lnSpc>
            </a:pPr>
            <a:r>
              <a:rPr lang="en-US" sz="2100">
                <a:solidFill>
                  <a:srgbClr val="FFFFFF"/>
                </a:solidFill>
                <a:latin typeface="Telegraf"/>
              </a:rPr>
              <a:t>Les tables temporelles contribuent à la conformité réglementaire en conservant un historique détaillé des données pour l'audit et la traçabilité.</a:t>
            </a:r>
          </a:p>
        </p:txBody>
      </p:sp>
      <p:sp>
        <p:nvSpPr>
          <p:cNvPr name="TextBox 5" id="5"/>
          <p:cNvSpPr txBox="true"/>
          <p:nvPr/>
        </p:nvSpPr>
        <p:spPr>
          <a:xfrm rot="0">
            <a:off x="10586074" y="1318719"/>
            <a:ext cx="7701926" cy="390525"/>
          </a:xfrm>
          <a:prstGeom prst="rect">
            <a:avLst/>
          </a:prstGeom>
        </p:spPr>
        <p:txBody>
          <a:bodyPr anchor="t" rtlCol="false" tIns="0" lIns="0" bIns="0" rIns="0">
            <a:spAutoFit/>
          </a:bodyPr>
          <a:lstStyle/>
          <a:p>
            <a:pPr>
              <a:lnSpc>
                <a:spcPts val="2925"/>
              </a:lnSpc>
            </a:pPr>
            <a:r>
              <a:rPr lang="en-US" sz="2250">
                <a:solidFill>
                  <a:srgbClr val="FFFFFF"/>
                </a:solidFill>
                <a:latin typeface="Telegraf"/>
              </a:rPr>
              <a:t>Traçabilité</a:t>
            </a:r>
          </a:p>
        </p:txBody>
      </p:sp>
      <p:sp>
        <p:nvSpPr>
          <p:cNvPr name="TextBox 6" id="6"/>
          <p:cNvSpPr txBox="true"/>
          <p:nvPr/>
        </p:nvSpPr>
        <p:spPr>
          <a:xfrm rot="0">
            <a:off x="10586074" y="2757707"/>
            <a:ext cx="7701926"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Analyse de tendances</a:t>
            </a:r>
          </a:p>
        </p:txBody>
      </p:sp>
      <p:pic>
        <p:nvPicPr>
          <p:cNvPr name="Picture 7" id="7"/>
          <p:cNvPicPr>
            <a:picLocks noChangeAspect="true"/>
          </p:cNvPicPr>
          <p:nvPr/>
        </p:nvPicPr>
        <p:blipFill>
          <a:blip r:embed="rId4">
            <a:alphaModFix amt="50000"/>
          </a:blip>
          <a:srcRect l="0" t="0" r="0" b="0"/>
          <a:stretch>
            <a:fillRect/>
          </a:stretch>
        </p:blipFill>
        <p:spPr>
          <a:xfrm flipH="false" flipV="false" rot="0">
            <a:off x="12430760" y="3856298"/>
            <a:ext cx="4145814" cy="4088809"/>
          </a:xfrm>
          <a:prstGeom prst="rect">
            <a:avLst/>
          </a:prstGeom>
        </p:spPr>
      </p:pic>
      <p:sp>
        <p:nvSpPr>
          <p:cNvPr name="TextBox 8" id="8"/>
          <p:cNvSpPr txBox="true"/>
          <p:nvPr/>
        </p:nvSpPr>
        <p:spPr>
          <a:xfrm rot="0">
            <a:off x="10586074" y="4278256"/>
            <a:ext cx="7701926"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Restauration des données</a:t>
            </a:r>
          </a:p>
        </p:txBody>
      </p:sp>
      <p:sp>
        <p:nvSpPr>
          <p:cNvPr name="TextBox 9" id="9"/>
          <p:cNvSpPr txBox="true"/>
          <p:nvPr/>
        </p:nvSpPr>
        <p:spPr>
          <a:xfrm rot="0">
            <a:off x="10586074" y="5671879"/>
            <a:ext cx="7701926" cy="417195"/>
          </a:xfrm>
          <a:prstGeom prst="rect">
            <a:avLst/>
          </a:prstGeom>
        </p:spPr>
        <p:txBody>
          <a:bodyPr anchor="t" rtlCol="false" tIns="0" lIns="0" bIns="0" rIns="0">
            <a:spAutoFit/>
          </a:bodyPr>
          <a:lstStyle/>
          <a:p>
            <a:pPr>
              <a:lnSpc>
                <a:spcPts val="3120"/>
              </a:lnSpc>
            </a:pPr>
            <a:r>
              <a:rPr lang="en-US" sz="2400">
                <a:solidFill>
                  <a:srgbClr val="FFFFFF"/>
                </a:solidFill>
                <a:latin typeface="Telegraf"/>
              </a:rPr>
              <a:t>Complexité accrue</a:t>
            </a:r>
          </a:p>
        </p:txBody>
      </p:sp>
      <p:sp>
        <p:nvSpPr>
          <p:cNvPr name="TextBox 10" id="10"/>
          <p:cNvSpPr txBox="true"/>
          <p:nvPr/>
        </p:nvSpPr>
        <p:spPr>
          <a:xfrm rot="0">
            <a:off x="10586074" y="7150873"/>
            <a:ext cx="7701926" cy="373380"/>
          </a:xfrm>
          <a:prstGeom prst="rect">
            <a:avLst/>
          </a:prstGeom>
        </p:spPr>
        <p:txBody>
          <a:bodyPr anchor="t" rtlCol="false" tIns="0" lIns="0" bIns="0" rIns="0">
            <a:spAutoFit/>
          </a:bodyPr>
          <a:lstStyle/>
          <a:p>
            <a:pPr>
              <a:lnSpc>
                <a:spcPts val="2730"/>
              </a:lnSpc>
            </a:pPr>
            <a:r>
              <a:rPr lang="en-US" sz="2100">
                <a:solidFill>
                  <a:srgbClr val="FFFFFF"/>
                </a:solidFill>
                <a:latin typeface="Telegraf"/>
              </a:rPr>
              <a:t>Performance</a:t>
            </a:r>
          </a:p>
        </p:txBody>
      </p:sp>
      <p:sp>
        <p:nvSpPr>
          <p:cNvPr name="TextBox 11" id="11"/>
          <p:cNvSpPr txBox="true"/>
          <p:nvPr/>
        </p:nvSpPr>
        <p:spPr>
          <a:xfrm rot="0">
            <a:off x="10586074" y="8621294"/>
            <a:ext cx="7701926" cy="346710"/>
          </a:xfrm>
          <a:prstGeom prst="rect">
            <a:avLst/>
          </a:prstGeom>
        </p:spPr>
        <p:txBody>
          <a:bodyPr anchor="t" rtlCol="false" tIns="0" lIns="0" bIns="0" rIns="0">
            <a:spAutoFit/>
          </a:bodyPr>
          <a:lstStyle/>
          <a:p>
            <a:pPr>
              <a:lnSpc>
                <a:spcPts val="2535"/>
              </a:lnSpc>
            </a:pPr>
            <a:r>
              <a:rPr lang="en-US" sz="1950">
                <a:solidFill>
                  <a:srgbClr val="FFFFFF"/>
                </a:solidFill>
                <a:latin typeface="Telegraf"/>
              </a:rPr>
              <a:t>Conformité réglementaire</a:t>
            </a:r>
          </a:p>
        </p:txBody>
      </p:sp>
      <p:grpSp>
        <p:nvGrpSpPr>
          <p:cNvPr name="Group 12" id="12"/>
          <p:cNvGrpSpPr/>
          <p:nvPr/>
        </p:nvGrpSpPr>
        <p:grpSpPr>
          <a:xfrm rot="0">
            <a:off x="9020175" y="1099046"/>
            <a:ext cx="877495" cy="877495"/>
            <a:chOff x="0" y="0"/>
            <a:chExt cx="1169993" cy="1169993"/>
          </a:xfrm>
        </p:grpSpPr>
        <p:grpSp>
          <p:nvGrpSpPr>
            <p:cNvPr name="Group 13" id="13"/>
            <p:cNvGrpSpPr/>
            <p:nvPr/>
          </p:nvGrpSpPr>
          <p:grpSpPr>
            <a:xfrm rot="0">
              <a:off x="0" y="0"/>
              <a:ext cx="1169993" cy="1169993"/>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5" id="15"/>
            <p:cNvSpPr txBox="true"/>
            <p:nvPr/>
          </p:nvSpPr>
          <p:spPr>
            <a:xfrm rot="0">
              <a:off x="197341" y="343697"/>
              <a:ext cx="775312" cy="487495"/>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01</a:t>
              </a:r>
            </a:p>
          </p:txBody>
        </p:sp>
      </p:grpSp>
      <p:grpSp>
        <p:nvGrpSpPr>
          <p:cNvPr name="Group 16" id="16"/>
          <p:cNvGrpSpPr/>
          <p:nvPr/>
        </p:nvGrpSpPr>
        <p:grpSpPr>
          <a:xfrm rot="0">
            <a:off x="9020175" y="2556132"/>
            <a:ext cx="877495" cy="873824"/>
            <a:chOff x="0" y="0"/>
            <a:chExt cx="1169993" cy="1165098"/>
          </a:xfrm>
        </p:grpSpPr>
        <p:grpSp>
          <p:nvGrpSpPr>
            <p:cNvPr name="Group 17" id="17"/>
            <p:cNvGrpSpPr/>
            <p:nvPr/>
          </p:nvGrpSpPr>
          <p:grpSpPr>
            <a:xfrm rot="0">
              <a:off x="0" y="0"/>
              <a:ext cx="1169993" cy="1165098"/>
              <a:chOff x="0" y="0"/>
              <a:chExt cx="6350000" cy="6350000"/>
            </a:xfrm>
          </p:grpSpPr>
          <p:sp>
            <p:nvSpPr>
              <p:cNvPr name="Freeform 18" id="1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19" id="19"/>
            <p:cNvSpPr txBox="true"/>
            <p:nvPr/>
          </p:nvSpPr>
          <p:spPr>
            <a:xfrm rot="0">
              <a:off x="197341" y="343697"/>
              <a:ext cx="775312" cy="482600"/>
            </a:xfrm>
            <a:prstGeom prst="rect">
              <a:avLst/>
            </a:prstGeom>
          </p:spPr>
          <p:txBody>
            <a:bodyPr anchor="t" rtlCol="false" tIns="0" lIns="0" bIns="0" rIns="0">
              <a:spAutoFit/>
            </a:bodyPr>
            <a:lstStyle/>
            <a:p>
              <a:pPr algn="ctr" marL="0" indent="0" lvl="0">
                <a:lnSpc>
                  <a:spcPts val="2879"/>
                </a:lnSpc>
                <a:spcBef>
                  <a:spcPct val="0"/>
                </a:spcBef>
              </a:pPr>
              <a:r>
                <a:rPr lang="en-US" sz="2400" u="none">
                  <a:solidFill>
                    <a:srgbClr val="FFFFFF"/>
                  </a:solidFill>
                  <a:latin typeface="Play Bold"/>
                </a:rPr>
                <a:t>02</a:t>
              </a:r>
            </a:p>
          </p:txBody>
        </p:sp>
      </p:grpSp>
      <p:grpSp>
        <p:nvGrpSpPr>
          <p:cNvPr name="Group 20" id="20"/>
          <p:cNvGrpSpPr/>
          <p:nvPr/>
        </p:nvGrpSpPr>
        <p:grpSpPr>
          <a:xfrm rot="0">
            <a:off x="9020175" y="4013218"/>
            <a:ext cx="877495" cy="1033731"/>
            <a:chOff x="0" y="0"/>
            <a:chExt cx="1169993" cy="1378308"/>
          </a:xfrm>
        </p:grpSpPr>
        <p:grpSp>
          <p:nvGrpSpPr>
            <p:cNvPr name="Group 21" id="21"/>
            <p:cNvGrpSpPr/>
            <p:nvPr/>
          </p:nvGrpSpPr>
          <p:grpSpPr>
            <a:xfrm rot="0">
              <a:off x="0" y="0"/>
              <a:ext cx="1169993" cy="1378308"/>
              <a:chOff x="0" y="0"/>
              <a:chExt cx="6350000" cy="6350000"/>
            </a:xfrm>
          </p:grpSpPr>
          <p:sp>
            <p:nvSpPr>
              <p:cNvPr name="Freeform 22" id="2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3" id="23"/>
            <p:cNvSpPr txBox="true"/>
            <p:nvPr/>
          </p:nvSpPr>
          <p:spPr>
            <a:xfrm rot="0">
              <a:off x="197341" y="343697"/>
              <a:ext cx="775312" cy="482600"/>
            </a:xfrm>
            <a:prstGeom prst="rect">
              <a:avLst/>
            </a:prstGeom>
          </p:spPr>
          <p:txBody>
            <a:bodyPr anchor="t" rtlCol="false" tIns="0" lIns="0" bIns="0" rIns="0">
              <a:spAutoFit/>
            </a:bodyPr>
            <a:lstStyle/>
            <a:p>
              <a:pPr algn="ctr" marL="0" indent="0" lvl="0">
                <a:lnSpc>
                  <a:spcPts val="2879"/>
                </a:lnSpc>
                <a:spcBef>
                  <a:spcPct val="0"/>
                </a:spcBef>
              </a:pPr>
              <a:r>
                <a:rPr lang="en-US" sz="2400">
                  <a:solidFill>
                    <a:srgbClr val="FFFFFF"/>
                  </a:solidFill>
                  <a:latin typeface="Play Bold"/>
                </a:rPr>
                <a:t>0</a:t>
              </a:r>
              <a:r>
                <a:rPr lang="en-US" sz="2400" u="none">
                  <a:solidFill>
                    <a:srgbClr val="FFFFFF"/>
                  </a:solidFill>
                  <a:latin typeface="Play Bold"/>
                </a:rPr>
                <a:t>3</a:t>
              </a:r>
            </a:p>
          </p:txBody>
        </p:sp>
      </p:grpSp>
      <p:grpSp>
        <p:nvGrpSpPr>
          <p:cNvPr name="Group 24" id="24"/>
          <p:cNvGrpSpPr/>
          <p:nvPr/>
        </p:nvGrpSpPr>
        <p:grpSpPr>
          <a:xfrm rot="0">
            <a:off x="9020175" y="5470304"/>
            <a:ext cx="877495" cy="877495"/>
            <a:chOff x="0" y="0"/>
            <a:chExt cx="1169993" cy="1169993"/>
          </a:xfrm>
        </p:grpSpPr>
        <p:grpSp>
          <p:nvGrpSpPr>
            <p:cNvPr name="Group 25" id="25"/>
            <p:cNvGrpSpPr/>
            <p:nvPr/>
          </p:nvGrpSpPr>
          <p:grpSpPr>
            <a:xfrm rot="0">
              <a:off x="0" y="0"/>
              <a:ext cx="1169993" cy="1169993"/>
              <a:chOff x="0" y="0"/>
              <a:chExt cx="6350000" cy="6350000"/>
            </a:xfrm>
          </p:grpSpPr>
          <p:sp>
            <p:nvSpPr>
              <p:cNvPr name="Freeform 26" id="2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27" id="27"/>
            <p:cNvSpPr txBox="true"/>
            <p:nvPr/>
          </p:nvSpPr>
          <p:spPr>
            <a:xfrm rot="0">
              <a:off x="197341" y="343697"/>
              <a:ext cx="775312" cy="487495"/>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04</a:t>
              </a:r>
            </a:p>
          </p:txBody>
        </p:sp>
      </p:grpSp>
      <p:grpSp>
        <p:nvGrpSpPr>
          <p:cNvPr name="Group 28" id="28"/>
          <p:cNvGrpSpPr/>
          <p:nvPr/>
        </p:nvGrpSpPr>
        <p:grpSpPr>
          <a:xfrm rot="0">
            <a:off x="9020175" y="6927390"/>
            <a:ext cx="877495" cy="877495"/>
            <a:chOff x="0" y="0"/>
            <a:chExt cx="1169993" cy="1169993"/>
          </a:xfrm>
        </p:grpSpPr>
        <p:grpSp>
          <p:nvGrpSpPr>
            <p:cNvPr name="Group 29" id="29"/>
            <p:cNvGrpSpPr/>
            <p:nvPr/>
          </p:nvGrpSpPr>
          <p:grpSpPr>
            <a:xfrm rot="0">
              <a:off x="0" y="0"/>
              <a:ext cx="1169993" cy="1169993"/>
              <a:chOff x="0" y="0"/>
              <a:chExt cx="6350000" cy="6350000"/>
            </a:xfrm>
          </p:grpSpPr>
          <p:sp>
            <p:nvSpPr>
              <p:cNvPr name="Freeform 30" id="3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31" id="31"/>
            <p:cNvSpPr txBox="true"/>
            <p:nvPr/>
          </p:nvSpPr>
          <p:spPr>
            <a:xfrm rot="0">
              <a:off x="197341" y="343697"/>
              <a:ext cx="775312" cy="487495"/>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05</a:t>
              </a:r>
            </a:p>
          </p:txBody>
        </p:sp>
      </p:grpSp>
      <p:grpSp>
        <p:nvGrpSpPr>
          <p:cNvPr name="Group 32" id="32"/>
          <p:cNvGrpSpPr/>
          <p:nvPr/>
        </p:nvGrpSpPr>
        <p:grpSpPr>
          <a:xfrm rot="0">
            <a:off x="9020175" y="8384476"/>
            <a:ext cx="877495" cy="873824"/>
            <a:chOff x="0" y="0"/>
            <a:chExt cx="1169993" cy="1165098"/>
          </a:xfrm>
        </p:grpSpPr>
        <p:grpSp>
          <p:nvGrpSpPr>
            <p:cNvPr name="Group 33" id="33"/>
            <p:cNvGrpSpPr/>
            <p:nvPr/>
          </p:nvGrpSpPr>
          <p:grpSpPr>
            <a:xfrm rot="0">
              <a:off x="0" y="0"/>
              <a:ext cx="1169993" cy="1165098"/>
              <a:chOff x="0" y="0"/>
              <a:chExt cx="6350000" cy="6350000"/>
            </a:xfrm>
          </p:grpSpPr>
          <p:sp>
            <p:nvSpPr>
              <p:cNvPr name="Freeform 34" id="3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10980"/>
                </a:srgbClr>
              </a:solidFill>
            </p:spPr>
          </p:sp>
        </p:grpSp>
        <p:sp>
          <p:nvSpPr>
            <p:cNvPr name="TextBox 35" id="35"/>
            <p:cNvSpPr txBox="true"/>
            <p:nvPr/>
          </p:nvSpPr>
          <p:spPr>
            <a:xfrm rot="0">
              <a:off x="197341" y="343697"/>
              <a:ext cx="775312" cy="48260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0</a:t>
              </a:r>
              <a:r>
                <a:rPr lang="en-US" sz="2400">
                  <a:solidFill>
                    <a:srgbClr val="FFFFFF"/>
                  </a:solidFill>
                  <a:latin typeface="Play Bold"/>
                </a:rPr>
                <a:t>6</a:t>
              </a:r>
            </a:p>
          </p:txBody>
        </p:sp>
      </p:grpSp>
      <p:pic>
        <p:nvPicPr>
          <p:cNvPr name="Picture 36" id="36"/>
          <p:cNvPicPr>
            <a:picLocks noChangeAspect="true"/>
          </p:cNvPicPr>
          <p:nvPr/>
        </p:nvPicPr>
        <p:blipFill>
          <a:blip r:embed="rId5"/>
          <a:srcRect l="0" t="0" r="0" b="0"/>
          <a:stretch>
            <a:fillRect/>
          </a:stretch>
        </p:blipFill>
        <p:spPr>
          <a:xfrm flipH="false" flipV="false" rot="0">
            <a:off x="5187753" y="-985308"/>
            <a:ext cx="3111247" cy="2947907"/>
          </a:xfrm>
          <a:prstGeom prst="rect">
            <a:avLst/>
          </a:prstGeom>
        </p:spPr>
      </p:pic>
    </p:spTree>
  </p:cSld>
  <p:clrMapOvr>
    <a:masterClrMapping/>
  </p:clrMapOvr>
  <p:transition spd="slow">
    <p:push dir="l"/>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8282" t="44281" r="2546" b="4861"/>
          <a:stretch>
            <a:fillRect/>
          </a:stretch>
        </p:blipFill>
        <p:spPr>
          <a:xfrm>
            <a:off x="0" y="0"/>
            <a:ext cx="18288000" cy="10287000"/>
          </a:xfrm>
          <a:prstGeom prst="rect">
            <a:avLst/>
          </a:prstGeom>
        </p:spPr>
      </p:pic>
      <p:grpSp>
        <p:nvGrpSpPr>
          <p:cNvPr name="Group 3" id="3"/>
          <p:cNvGrpSpPr>
            <a:grpSpLocks noChangeAspect="true"/>
          </p:cNvGrpSpPr>
          <p:nvPr/>
        </p:nvGrpSpPr>
        <p:grpSpPr>
          <a:xfrm rot="0">
            <a:off x="9471150" y="-1106859"/>
            <a:ext cx="12500768" cy="12500718"/>
            <a:chOff x="0" y="0"/>
            <a:chExt cx="6350000" cy="6349975"/>
          </a:xfrm>
        </p:grpSpPr>
        <p:sp>
          <p:nvSpPr>
            <p:cNvPr name="Freeform 4" id="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sp>
        <p:nvSpPr>
          <p:cNvPr name="TextBox 5" id="5"/>
          <p:cNvSpPr txBox="true"/>
          <p:nvPr/>
        </p:nvSpPr>
        <p:spPr>
          <a:xfrm rot="0">
            <a:off x="3143948" y="2835763"/>
            <a:ext cx="3566741" cy="1019175"/>
          </a:xfrm>
          <a:prstGeom prst="rect">
            <a:avLst/>
          </a:prstGeom>
        </p:spPr>
        <p:txBody>
          <a:bodyPr anchor="t" rtlCol="false" tIns="0" lIns="0" bIns="0" rIns="0">
            <a:spAutoFit/>
          </a:bodyPr>
          <a:lstStyle/>
          <a:p>
            <a:pPr marL="0" indent="0" lvl="0">
              <a:lnSpc>
                <a:spcPts val="7920"/>
              </a:lnSpc>
            </a:pPr>
            <a:r>
              <a:rPr lang="en-US" sz="6600">
                <a:solidFill>
                  <a:srgbClr val="FFFFFF"/>
                </a:solidFill>
                <a:latin typeface="Play"/>
              </a:rPr>
              <a:t>Et vous ?</a:t>
            </a:r>
          </a:p>
        </p:txBody>
      </p:sp>
      <p:grpSp>
        <p:nvGrpSpPr>
          <p:cNvPr name="Group 6" id="6"/>
          <p:cNvGrpSpPr/>
          <p:nvPr/>
        </p:nvGrpSpPr>
        <p:grpSpPr>
          <a:xfrm rot="0">
            <a:off x="1617276" y="4454747"/>
            <a:ext cx="6620084" cy="2612217"/>
            <a:chOff x="0" y="0"/>
            <a:chExt cx="8826779" cy="3482956"/>
          </a:xfrm>
        </p:grpSpPr>
        <p:sp>
          <p:nvSpPr>
            <p:cNvPr name="TextBox 7" id="7"/>
            <p:cNvSpPr txBox="true"/>
            <p:nvPr/>
          </p:nvSpPr>
          <p:spPr>
            <a:xfrm rot="0">
              <a:off x="0" y="2920854"/>
              <a:ext cx="8826779" cy="562102"/>
            </a:xfrm>
            <a:prstGeom prst="rect">
              <a:avLst/>
            </a:prstGeom>
          </p:spPr>
          <p:txBody>
            <a:bodyPr anchor="t" rtlCol="false" tIns="0" lIns="0" bIns="0" rIns="0">
              <a:spAutoFit/>
            </a:bodyPr>
            <a:lstStyle/>
            <a:p>
              <a:pPr marL="0" indent="0" lvl="0">
                <a:lnSpc>
                  <a:spcPts val="3465"/>
                </a:lnSpc>
              </a:pPr>
            </a:p>
          </p:txBody>
        </p:sp>
        <p:sp>
          <p:nvSpPr>
            <p:cNvPr name="TextBox 8" id="8"/>
            <p:cNvSpPr txBox="true"/>
            <p:nvPr/>
          </p:nvSpPr>
          <p:spPr>
            <a:xfrm rot="0">
              <a:off x="0" y="-47625"/>
              <a:ext cx="8826779" cy="2274358"/>
            </a:xfrm>
            <a:prstGeom prst="rect">
              <a:avLst/>
            </a:prstGeom>
          </p:spPr>
          <p:txBody>
            <a:bodyPr anchor="t" rtlCol="false" tIns="0" lIns="0" bIns="0" rIns="0">
              <a:spAutoFit/>
            </a:bodyPr>
            <a:lstStyle/>
            <a:p>
              <a:pPr algn="ctr" marL="0" indent="0" lvl="0">
                <a:lnSpc>
                  <a:spcPts val="4550"/>
                </a:lnSpc>
              </a:pPr>
              <a:r>
                <a:rPr lang="en-US" sz="3500">
                  <a:solidFill>
                    <a:srgbClr val="FFFFFF"/>
                  </a:solidFill>
                  <a:latin typeface="Play"/>
                </a:rPr>
                <a:t>Envisagez-vous d'utiliser les tables temporelles dans votre projet ?</a:t>
              </a:r>
            </a:p>
          </p:txBody>
        </p:sp>
      </p:grpSp>
      <p:pic>
        <p:nvPicPr>
          <p:cNvPr name="Picture 9" id="9"/>
          <p:cNvPicPr>
            <a:picLocks noChangeAspect="true"/>
          </p:cNvPicPr>
          <p:nvPr/>
        </p:nvPicPr>
        <p:blipFill>
          <a:blip r:embed="rId5"/>
          <a:srcRect l="0" t="0" r="0" b="0"/>
          <a:stretch>
            <a:fillRect/>
          </a:stretch>
        </p:blipFill>
        <p:spPr>
          <a:xfrm flipH="false" flipV="false" rot="-5847754">
            <a:off x="-2807807" y="-1514126"/>
            <a:ext cx="6861060" cy="6560888"/>
          </a:xfrm>
          <a:prstGeom prst="rect">
            <a:avLst/>
          </a:prstGeom>
        </p:spPr>
      </p:pic>
    </p:spTree>
  </p:cSld>
  <p:clrMapOvr>
    <a:masterClrMapping/>
  </p:clrMapOvr>
  <p:transition spd="slow">
    <p:push dir="l"/>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4D135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srcRect l="0" t="0" r="0" b="0"/>
          <a:stretch>
            <a:fillRect/>
          </a:stretch>
        </p:blipFill>
        <p:spPr>
          <a:xfrm flipH="false" flipV="false" rot="0">
            <a:off x="5146123" y="1355511"/>
            <a:ext cx="7995755" cy="757597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5033790">
            <a:off x="-3142758" y="5113384"/>
            <a:ext cx="7336933" cy="6529870"/>
          </a:xfrm>
          <a:prstGeom prst="rect">
            <a:avLst/>
          </a:prstGeom>
        </p:spPr>
      </p:pic>
      <p:sp>
        <p:nvSpPr>
          <p:cNvPr name="TextBox 4" id="4"/>
          <p:cNvSpPr txBox="true"/>
          <p:nvPr/>
        </p:nvSpPr>
        <p:spPr>
          <a:xfrm rot="0">
            <a:off x="3861293" y="3860112"/>
            <a:ext cx="10565414" cy="1056311"/>
          </a:xfrm>
          <a:prstGeom prst="rect">
            <a:avLst/>
          </a:prstGeom>
        </p:spPr>
        <p:txBody>
          <a:bodyPr anchor="t" rtlCol="false" tIns="0" lIns="0" bIns="0" rIns="0">
            <a:spAutoFit/>
          </a:bodyPr>
          <a:lstStyle/>
          <a:p>
            <a:pPr algn="ctr">
              <a:lnSpc>
                <a:spcPts val="8345"/>
              </a:lnSpc>
            </a:pPr>
            <a:r>
              <a:rPr lang="en-US" sz="7072">
                <a:solidFill>
                  <a:srgbClr val="FFFFFF"/>
                </a:solidFill>
                <a:latin typeface="HK Grotesk Bold"/>
              </a:rPr>
              <a:t>Merci</a:t>
            </a:r>
          </a:p>
        </p:txBody>
      </p:sp>
      <p:pic>
        <p:nvPicPr>
          <p:cNvPr name="Picture 5" id="5"/>
          <p:cNvPicPr>
            <a:picLocks noChangeAspect="true"/>
          </p:cNvPicPr>
          <p:nvPr/>
        </p:nvPicPr>
        <p:blipFill>
          <a:blip r:embed="rId5"/>
          <a:srcRect l="0" t="0" r="0" b="0"/>
          <a:stretch>
            <a:fillRect/>
          </a:stretch>
        </p:blipFill>
        <p:spPr>
          <a:xfrm flipH="false" flipV="false" rot="-447366">
            <a:off x="12955621" y="-916530"/>
            <a:ext cx="4068454" cy="3890459"/>
          </a:xfrm>
          <a:prstGeom prst="rect">
            <a:avLst/>
          </a:prstGeom>
        </p:spPr>
      </p:pic>
      <p:pic>
        <p:nvPicPr>
          <p:cNvPr name="Picture 6" id="6"/>
          <p:cNvPicPr>
            <a:picLocks noChangeAspect="true"/>
          </p:cNvPicPr>
          <p:nvPr/>
        </p:nvPicPr>
        <p:blipFill>
          <a:blip r:embed="rId5"/>
          <a:srcRect l="0" t="0" r="0" b="0"/>
          <a:stretch>
            <a:fillRect/>
          </a:stretch>
        </p:blipFill>
        <p:spPr>
          <a:xfrm flipH="false" flipV="false" rot="-447366">
            <a:off x="17494525" y="9179016"/>
            <a:ext cx="4068454" cy="3890459"/>
          </a:xfrm>
          <a:prstGeom prst="rect">
            <a:avLst/>
          </a:prstGeom>
        </p:spPr>
      </p:pic>
      <p:sp>
        <p:nvSpPr>
          <p:cNvPr name="TextBox 7" id="7"/>
          <p:cNvSpPr txBox="true"/>
          <p:nvPr/>
        </p:nvSpPr>
        <p:spPr>
          <a:xfrm rot="0">
            <a:off x="6010857" y="5076825"/>
            <a:ext cx="6266286" cy="1210310"/>
          </a:xfrm>
          <a:prstGeom prst="rect">
            <a:avLst/>
          </a:prstGeom>
        </p:spPr>
        <p:txBody>
          <a:bodyPr anchor="t" rtlCol="false" tIns="0" lIns="0" bIns="0" rIns="0">
            <a:spAutoFit/>
          </a:bodyPr>
          <a:lstStyle/>
          <a:p>
            <a:pPr algn="ctr">
              <a:lnSpc>
                <a:spcPts val="3639"/>
              </a:lnSpc>
            </a:pPr>
            <a:r>
              <a:rPr lang="en-US" sz="2799">
                <a:solidFill>
                  <a:srgbClr val="FFFFFF"/>
                </a:solidFill>
                <a:latin typeface="Telegraf"/>
              </a:rPr>
              <a:t>Vous avez des questions ? Nous avons les réponses !</a:t>
            </a:r>
          </a:p>
          <a:p>
            <a:pPr algn="ctr">
              <a:lnSpc>
                <a:spcPts val="2080"/>
              </a:lnSpc>
            </a:pPr>
            <a:r>
              <a:rPr lang="en-US" sz="1600">
                <a:solidFill>
                  <a:srgbClr val="FFFFFF"/>
                </a:solidFill>
                <a:latin typeface="Telegraf"/>
              </a:rPr>
              <a:t>Enfin... Peut-être</a:t>
            </a:r>
          </a:p>
        </p:txBody>
      </p:sp>
      <p:pic>
        <p:nvPicPr>
          <p:cNvPr name="Picture 8" id="8"/>
          <p:cNvPicPr>
            <a:picLocks noChangeAspect="true"/>
          </p:cNvPicPr>
          <p:nvPr/>
        </p:nvPicPr>
        <p:blipFill>
          <a:blip r:embed="rId6"/>
          <a:srcRect l="0" t="0" r="0" b="0"/>
          <a:stretch>
            <a:fillRect/>
          </a:stretch>
        </p:blipFill>
        <p:spPr>
          <a:xfrm flipH="false" flipV="false" rot="0">
            <a:off x="345748" y="9258300"/>
            <a:ext cx="682952" cy="846017"/>
          </a:xfrm>
          <a:prstGeom prst="rect">
            <a:avLst/>
          </a:prstGeom>
        </p:spPr>
      </p:pic>
      <p:sp>
        <p:nvSpPr>
          <p:cNvPr name="TextBox 9" id="9"/>
          <p:cNvSpPr txBox="true"/>
          <p:nvPr/>
        </p:nvSpPr>
        <p:spPr>
          <a:xfrm rot="0">
            <a:off x="13141877" y="9660218"/>
            <a:ext cx="4819551" cy="481978"/>
          </a:xfrm>
          <a:prstGeom prst="rect">
            <a:avLst/>
          </a:prstGeom>
        </p:spPr>
        <p:txBody>
          <a:bodyPr anchor="t" rtlCol="false" tIns="0" lIns="0" bIns="0" rIns="0">
            <a:spAutoFit/>
          </a:bodyPr>
          <a:lstStyle/>
          <a:p>
            <a:pPr>
              <a:lnSpc>
                <a:spcPts val="3814"/>
              </a:lnSpc>
            </a:pPr>
            <a:r>
              <a:rPr lang="en-US" sz="2724">
                <a:solidFill>
                  <a:srgbClr val="FFFFFF"/>
                </a:solidFill>
                <a:latin typeface="Play"/>
              </a:rPr>
              <a:t>NATHAN WILCKÉ | ELLIOTT</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sp>
        <p:nvSpPr>
          <p:cNvPr name="TextBox 3" id="3"/>
          <p:cNvSpPr txBox="true"/>
          <p:nvPr/>
        </p:nvSpPr>
        <p:spPr>
          <a:xfrm rot="0">
            <a:off x="2021445" y="836619"/>
            <a:ext cx="4769554" cy="982663"/>
          </a:xfrm>
          <a:prstGeom prst="rect">
            <a:avLst/>
          </a:prstGeom>
        </p:spPr>
        <p:txBody>
          <a:bodyPr anchor="t" rtlCol="false" tIns="0" lIns="0" bIns="0" rIns="0">
            <a:spAutoFit/>
          </a:bodyPr>
          <a:lstStyle/>
          <a:p>
            <a:pPr>
              <a:lnSpc>
                <a:spcPts val="7562"/>
              </a:lnSpc>
            </a:pPr>
            <a:r>
              <a:rPr lang="en-US" sz="6875">
                <a:solidFill>
                  <a:srgbClr val="FFFFFF"/>
                </a:solidFill>
                <a:latin typeface="Play"/>
              </a:rPr>
              <a:t>C'est quoi ?</a:t>
            </a:r>
          </a:p>
        </p:txBody>
      </p:sp>
      <p:pic>
        <p:nvPicPr>
          <p:cNvPr name="Picture 4" id="4"/>
          <p:cNvPicPr>
            <a:picLocks noChangeAspect="true"/>
          </p:cNvPicPr>
          <p:nvPr/>
        </p:nvPicPr>
        <p:blipFill>
          <a:blip r:embed="rId4"/>
          <a:srcRect l="0" t="0" r="0" b="0"/>
          <a:stretch>
            <a:fillRect/>
          </a:stretch>
        </p:blipFill>
        <p:spPr>
          <a:xfrm flipH="false" flipV="false" rot="0">
            <a:off x="10188092" y="2755308"/>
            <a:ext cx="280527" cy="265799"/>
          </a:xfrm>
          <a:prstGeom prst="rect">
            <a:avLst/>
          </a:prstGeom>
        </p:spPr>
      </p:pic>
      <p:grpSp>
        <p:nvGrpSpPr>
          <p:cNvPr name="Group 5" id="5"/>
          <p:cNvGrpSpPr/>
          <p:nvPr/>
        </p:nvGrpSpPr>
        <p:grpSpPr>
          <a:xfrm rot="0">
            <a:off x="10188092" y="2286691"/>
            <a:ext cx="6507684" cy="5713618"/>
            <a:chOff x="0" y="0"/>
            <a:chExt cx="8676911" cy="7618158"/>
          </a:xfrm>
        </p:grpSpPr>
        <p:sp>
          <p:nvSpPr>
            <p:cNvPr name="TextBox 6" id="6"/>
            <p:cNvSpPr txBox="true"/>
            <p:nvPr/>
          </p:nvSpPr>
          <p:spPr>
            <a:xfrm rot="0">
              <a:off x="1495122" y="-64514"/>
              <a:ext cx="7181790" cy="1578610"/>
            </a:xfrm>
            <a:prstGeom prst="rect">
              <a:avLst/>
            </a:prstGeom>
          </p:spPr>
          <p:txBody>
            <a:bodyPr anchor="t" rtlCol="false" tIns="0" lIns="0" bIns="0" rIns="0">
              <a:spAutoFit/>
            </a:bodyPr>
            <a:lstStyle/>
            <a:p>
              <a:pPr>
                <a:lnSpc>
                  <a:spcPts val="3120"/>
                </a:lnSpc>
              </a:pPr>
              <a:r>
                <a:rPr lang="en-US" sz="2400">
                  <a:solidFill>
                    <a:srgbClr val="FFFFFF"/>
                  </a:solidFill>
                  <a:latin typeface="Telegraf"/>
                </a:rPr>
                <a:t>Type de tables dans le serveur SQL qui suivent les modifications au fil du temps.</a:t>
              </a:r>
            </a:p>
          </p:txBody>
        </p:sp>
        <p:sp>
          <p:nvSpPr>
            <p:cNvPr name="TextBox 7" id="7"/>
            <p:cNvSpPr txBox="true"/>
            <p:nvPr/>
          </p:nvSpPr>
          <p:spPr>
            <a:xfrm rot="0">
              <a:off x="1495122" y="3448513"/>
              <a:ext cx="7181790" cy="1057910"/>
            </a:xfrm>
            <a:prstGeom prst="rect">
              <a:avLst/>
            </a:prstGeom>
          </p:spPr>
          <p:txBody>
            <a:bodyPr anchor="t" rtlCol="false" tIns="0" lIns="0" bIns="0" rIns="0">
              <a:spAutoFit/>
            </a:bodyPr>
            <a:lstStyle/>
            <a:p>
              <a:pPr>
                <a:lnSpc>
                  <a:spcPts val="3120"/>
                </a:lnSpc>
              </a:pPr>
              <a:r>
                <a:rPr lang="en-US" sz="2400">
                  <a:solidFill>
                    <a:srgbClr val="FFFFFF"/>
                  </a:solidFill>
                  <a:latin typeface="Telegraf"/>
                </a:rPr>
                <a:t>Deux colonnes supplémentaires - heure de début et heure de fin.</a:t>
              </a:r>
            </a:p>
          </p:txBody>
        </p:sp>
        <p:sp>
          <p:nvSpPr>
            <p:cNvPr name="TextBox 8" id="8"/>
            <p:cNvSpPr txBox="true"/>
            <p:nvPr/>
          </p:nvSpPr>
          <p:spPr>
            <a:xfrm rot="0">
              <a:off x="1495122" y="6504227"/>
              <a:ext cx="7181790" cy="1057910"/>
            </a:xfrm>
            <a:prstGeom prst="rect">
              <a:avLst/>
            </a:prstGeom>
          </p:spPr>
          <p:txBody>
            <a:bodyPr anchor="t" rtlCol="false" tIns="0" lIns="0" bIns="0" rIns="0">
              <a:spAutoFit/>
            </a:bodyPr>
            <a:lstStyle/>
            <a:p>
              <a:pPr>
                <a:lnSpc>
                  <a:spcPts val="3120"/>
                </a:lnSpc>
              </a:pPr>
              <a:r>
                <a:rPr lang="en-US" sz="2400">
                  <a:solidFill>
                    <a:srgbClr val="FFFFFF"/>
                  </a:solidFill>
                  <a:latin typeface="Telegraf"/>
                </a:rPr>
                <a:t>Conserve l'historique complet des modifications.</a:t>
              </a:r>
            </a:p>
          </p:txBody>
        </p:sp>
        <p:sp>
          <p:nvSpPr>
            <p:cNvPr name="AutoShape 9" id="9"/>
            <p:cNvSpPr/>
            <p:nvPr/>
          </p:nvSpPr>
          <p:spPr>
            <a:xfrm rot="0">
              <a:off x="0" y="2304140"/>
              <a:ext cx="8676911" cy="0"/>
            </a:xfrm>
            <a:prstGeom prst="line">
              <a:avLst/>
            </a:prstGeom>
            <a:ln cap="rnd" w="12700">
              <a:solidFill>
                <a:srgbClr val="C6C6C6"/>
              </a:solidFill>
              <a:prstDash val="solid"/>
              <a:headEnd type="none" len="sm" w="sm"/>
              <a:tailEnd type="none" len="sm" w="sm"/>
            </a:ln>
          </p:spPr>
        </p:sp>
        <p:sp>
          <p:nvSpPr>
            <p:cNvPr name="AutoShape 10" id="10"/>
            <p:cNvSpPr/>
            <p:nvPr/>
          </p:nvSpPr>
          <p:spPr>
            <a:xfrm rot="0">
              <a:off x="0" y="5296467"/>
              <a:ext cx="8676911" cy="0"/>
            </a:xfrm>
            <a:prstGeom prst="line">
              <a:avLst/>
            </a:prstGeom>
            <a:ln cap="rnd" w="12700">
              <a:solidFill>
                <a:srgbClr val="C6C6C6"/>
              </a:solidFill>
              <a:prstDash val="solid"/>
              <a:headEnd type="none" len="sm" w="sm"/>
              <a:tailEnd type="none" len="sm" w="sm"/>
            </a:ln>
          </p:spPr>
        </p:sp>
      </p:grpSp>
      <p:pic>
        <p:nvPicPr>
          <p:cNvPr name="Picture 11" id="11"/>
          <p:cNvPicPr>
            <a:picLocks noChangeAspect="true"/>
          </p:cNvPicPr>
          <p:nvPr/>
        </p:nvPicPr>
        <p:blipFill>
          <a:blip r:embed="rId5"/>
          <a:srcRect l="0" t="0" r="0" b="0"/>
          <a:stretch>
            <a:fillRect/>
          </a:stretch>
        </p:blipFill>
        <p:spPr>
          <a:xfrm flipH="false" flipV="false" rot="0">
            <a:off x="14664027" y="-2323665"/>
            <a:ext cx="5706711" cy="5078973"/>
          </a:xfrm>
          <a:prstGeom prst="rect">
            <a:avLst/>
          </a:prstGeom>
        </p:spPr>
      </p:pic>
      <p:pic>
        <p:nvPicPr>
          <p:cNvPr name="Picture 12" id="12"/>
          <p:cNvPicPr>
            <a:picLocks noChangeAspect="true"/>
          </p:cNvPicPr>
          <p:nvPr/>
        </p:nvPicPr>
        <p:blipFill>
          <a:blip r:embed="rId4"/>
          <a:srcRect l="0" t="0" r="0" b="0"/>
          <a:stretch>
            <a:fillRect/>
          </a:stretch>
        </p:blipFill>
        <p:spPr>
          <a:xfrm flipH="false" flipV="false" rot="0">
            <a:off x="10188092" y="5010600"/>
            <a:ext cx="280527" cy="265799"/>
          </a:xfrm>
          <a:prstGeom prst="rect">
            <a:avLst/>
          </a:prstGeom>
        </p:spPr>
      </p:pic>
      <p:pic>
        <p:nvPicPr>
          <p:cNvPr name="Picture 13" id="13"/>
          <p:cNvPicPr>
            <a:picLocks noChangeAspect="true"/>
          </p:cNvPicPr>
          <p:nvPr/>
        </p:nvPicPr>
        <p:blipFill>
          <a:blip r:embed="rId4"/>
          <a:srcRect l="0" t="0" r="0" b="0"/>
          <a:stretch>
            <a:fillRect/>
          </a:stretch>
        </p:blipFill>
        <p:spPr>
          <a:xfrm flipH="false" flipV="false" rot="0">
            <a:off x="10188092" y="7265893"/>
            <a:ext cx="280527" cy="265799"/>
          </a:xfrm>
          <a:prstGeom prst="rect">
            <a:avLst/>
          </a:prstGeom>
        </p:spPr>
      </p:pic>
      <p:grpSp>
        <p:nvGrpSpPr>
          <p:cNvPr name="Group 14" id="14"/>
          <p:cNvGrpSpPr/>
          <p:nvPr/>
        </p:nvGrpSpPr>
        <p:grpSpPr>
          <a:xfrm rot="0">
            <a:off x="1028700" y="2020549"/>
            <a:ext cx="6755044" cy="7433901"/>
            <a:chOff x="0" y="0"/>
            <a:chExt cx="3144434" cy="3460437"/>
          </a:xfrm>
        </p:grpSpPr>
        <p:sp>
          <p:nvSpPr>
            <p:cNvPr name="Freeform 15" id="15"/>
            <p:cNvSpPr/>
            <p:nvPr/>
          </p:nvSpPr>
          <p:spPr>
            <a:xfrm>
              <a:off x="0" y="0"/>
              <a:ext cx="3144434" cy="3460438"/>
            </a:xfrm>
            <a:custGeom>
              <a:avLst/>
              <a:gdLst/>
              <a:ahLst/>
              <a:cxnLst/>
              <a:rect r="r" b="b" t="t" l="l"/>
              <a:pathLst>
                <a:path h="3460438" w="3144434">
                  <a:moveTo>
                    <a:pt x="3019974" y="3460438"/>
                  </a:moveTo>
                  <a:lnTo>
                    <a:pt x="124460" y="3460438"/>
                  </a:lnTo>
                  <a:cubicBezTo>
                    <a:pt x="55880" y="3460438"/>
                    <a:pt x="0" y="3404557"/>
                    <a:pt x="0" y="3335977"/>
                  </a:cubicBezTo>
                  <a:lnTo>
                    <a:pt x="0" y="124460"/>
                  </a:lnTo>
                  <a:cubicBezTo>
                    <a:pt x="0" y="55880"/>
                    <a:pt x="55880" y="0"/>
                    <a:pt x="124460" y="0"/>
                  </a:cubicBezTo>
                  <a:lnTo>
                    <a:pt x="3019974" y="0"/>
                  </a:lnTo>
                  <a:cubicBezTo>
                    <a:pt x="3088554" y="0"/>
                    <a:pt x="3144434" y="55880"/>
                    <a:pt x="3144434" y="124460"/>
                  </a:cubicBezTo>
                  <a:lnTo>
                    <a:pt x="3144434" y="3335977"/>
                  </a:lnTo>
                  <a:cubicBezTo>
                    <a:pt x="3144434" y="3404558"/>
                    <a:pt x="3088554" y="3460438"/>
                    <a:pt x="3019974" y="3460438"/>
                  </a:cubicBezTo>
                  <a:close/>
                </a:path>
              </a:pathLst>
            </a:custGeom>
            <a:solidFill>
              <a:srgbClr val="FFFFFF">
                <a:alpha val="4706"/>
              </a:srgbClr>
            </a:solidFill>
          </p:spPr>
        </p:sp>
      </p:grpSp>
      <p:grpSp>
        <p:nvGrpSpPr>
          <p:cNvPr name="Group 16" id="16"/>
          <p:cNvGrpSpPr/>
          <p:nvPr/>
        </p:nvGrpSpPr>
        <p:grpSpPr>
          <a:xfrm rot="0">
            <a:off x="1781986" y="2769102"/>
            <a:ext cx="5248472" cy="5936796"/>
            <a:chOff x="0" y="0"/>
            <a:chExt cx="6997962" cy="7915728"/>
          </a:xfrm>
        </p:grpSpPr>
        <p:pic>
          <p:nvPicPr>
            <p:cNvPr name="Picture 17" id="17"/>
            <p:cNvPicPr>
              <a:picLocks noChangeAspect="true"/>
            </p:cNvPicPr>
            <p:nvPr/>
          </p:nvPicPr>
          <p:blipFill>
            <a:blip r:embed="rId6"/>
            <a:srcRect l="29534" t="0" r="20737" b="0"/>
            <a:stretch>
              <a:fillRect/>
            </a:stretch>
          </p:blipFill>
          <p:spPr>
            <a:xfrm>
              <a:off x="0" y="0"/>
              <a:ext cx="6997962" cy="7915728"/>
            </a:xfrm>
            <a:prstGeom prst="rect">
              <a:avLst/>
            </a:prstGeom>
          </p:spPr>
        </p:pic>
      </p:grpSp>
      <p:pic>
        <p:nvPicPr>
          <p:cNvPr name="Picture 18" id="18"/>
          <p:cNvPicPr>
            <a:picLocks noChangeAspect="true"/>
          </p:cNvPicPr>
          <p:nvPr/>
        </p:nvPicPr>
        <p:blipFill>
          <a:blip r:embed="rId4"/>
          <a:srcRect l="0" t="0" r="0" b="0"/>
          <a:stretch>
            <a:fillRect/>
          </a:stretch>
        </p:blipFill>
        <p:spPr>
          <a:xfrm flipH="false" flipV="false" rot="0">
            <a:off x="16695776" y="8451929"/>
            <a:ext cx="3111247" cy="2947907"/>
          </a:xfrm>
          <a:prstGeom prst="rect">
            <a:avLst/>
          </a:prstGeom>
        </p:spPr>
      </p:pic>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2476976" y="3628645"/>
            <a:ext cx="3638782" cy="3638782"/>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5" id="5"/>
          <p:cNvGrpSpPr>
            <a:grpSpLocks noChangeAspect="true"/>
          </p:cNvGrpSpPr>
          <p:nvPr/>
        </p:nvGrpSpPr>
        <p:grpSpPr>
          <a:xfrm rot="0">
            <a:off x="2938126" y="4089801"/>
            <a:ext cx="2716482" cy="2716471"/>
            <a:chOff x="0" y="0"/>
            <a:chExt cx="6350000" cy="6349975"/>
          </a:xfrm>
        </p:grpSpPr>
        <p:sp>
          <p:nvSpPr>
            <p:cNvPr name="Freeform 6" id="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r="0" t="0" b="0"/>
              </a:stretch>
            </a:blipFill>
          </p:spPr>
        </p:sp>
      </p:grpSp>
      <p:grpSp>
        <p:nvGrpSpPr>
          <p:cNvPr name="Group 7" id="7"/>
          <p:cNvGrpSpPr/>
          <p:nvPr/>
        </p:nvGrpSpPr>
        <p:grpSpPr>
          <a:xfrm rot="0">
            <a:off x="7202024" y="3628645"/>
            <a:ext cx="3638782" cy="3638782"/>
            <a:chOff x="0" y="0"/>
            <a:chExt cx="6350000" cy="6350000"/>
          </a:xfrm>
        </p:grpSpPr>
        <p:sp>
          <p:nvSpPr>
            <p:cNvPr name="Freeform 8" id="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9" id="9"/>
          <p:cNvGrpSpPr/>
          <p:nvPr/>
        </p:nvGrpSpPr>
        <p:grpSpPr>
          <a:xfrm rot="0">
            <a:off x="12172242" y="3628645"/>
            <a:ext cx="3638782" cy="3638782"/>
            <a:chOff x="0" y="0"/>
            <a:chExt cx="6350000" cy="6350000"/>
          </a:xfrm>
        </p:grpSpPr>
        <p:sp>
          <p:nvSpPr>
            <p:cNvPr name="Freeform 10" id="1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6667"/>
              </a:srgbClr>
            </a:solidFill>
          </p:spPr>
        </p:sp>
      </p:grpSp>
      <p:grpSp>
        <p:nvGrpSpPr>
          <p:cNvPr name="Group 11" id="11"/>
          <p:cNvGrpSpPr/>
          <p:nvPr/>
        </p:nvGrpSpPr>
        <p:grpSpPr>
          <a:xfrm rot="0">
            <a:off x="2476976" y="7922386"/>
            <a:ext cx="3638782" cy="1717245"/>
            <a:chOff x="0" y="0"/>
            <a:chExt cx="4851710" cy="2289660"/>
          </a:xfrm>
        </p:grpSpPr>
        <p:sp>
          <p:nvSpPr>
            <p:cNvPr name="TextBox 12" id="12"/>
            <p:cNvSpPr txBox="true"/>
            <p:nvPr/>
          </p:nvSpPr>
          <p:spPr>
            <a:xfrm rot="0">
              <a:off x="0" y="0"/>
              <a:ext cx="4851710" cy="48260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HISTORISATION</a:t>
              </a:r>
            </a:p>
          </p:txBody>
        </p:sp>
        <p:sp>
          <p:nvSpPr>
            <p:cNvPr name="TextBox 13" id="13"/>
            <p:cNvSpPr txBox="true"/>
            <p:nvPr/>
          </p:nvSpPr>
          <p:spPr>
            <a:xfrm rot="0">
              <a:off x="0" y="718414"/>
              <a:ext cx="4851710" cy="1578610"/>
            </a:xfrm>
            <a:prstGeom prst="rect">
              <a:avLst/>
            </a:prstGeom>
          </p:spPr>
          <p:txBody>
            <a:bodyPr anchor="t" rtlCol="false" tIns="0" lIns="0" bIns="0" rIns="0">
              <a:spAutoFit/>
            </a:bodyPr>
            <a:lstStyle/>
            <a:p>
              <a:pPr algn="ctr">
                <a:lnSpc>
                  <a:spcPts val="3120"/>
                </a:lnSpc>
              </a:pPr>
              <a:r>
                <a:rPr lang="en-US" sz="2400">
                  <a:solidFill>
                    <a:srgbClr val="FFFFFF"/>
                  </a:solidFill>
                  <a:latin typeface="Telegraf"/>
                </a:rPr>
                <a:t>Conservation de l'historique des données dans le temps.</a:t>
              </a:r>
            </a:p>
          </p:txBody>
        </p:sp>
      </p:grpSp>
      <p:grpSp>
        <p:nvGrpSpPr>
          <p:cNvPr name="Group 14" id="14"/>
          <p:cNvGrpSpPr/>
          <p:nvPr/>
        </p:nvGrpSpPr>
        <p:grpSpPr>
          <a:xfrm rot="0">
            <a:off x="7202024" y="7922386"/>
            <a:ext cx="3638782" cy="1667439"/>
            <a:chOff x="0" y="0"/>
            <a:chExt cx="4851710" cy="2223252"/>
          </a:xfrm>
        </p:grpSpPr>
        <p:sp>
          <p:nvSpPr>
            <p:cNvPr name="TextBox 15" id="15"/>
            <p:cNvSpPr txBox="true"/>
            <p:nvPr/>
          </p:nvSpPr>
          <p:spPr>
            <a:xfrm rot="0">
              <a:off x="0" y="0"/>
              <a:ext cx="4851710" cy="48260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AUDITABILITÉ</a:t>
              </a:r>
            </a:p>
          </p:txBody>
        </p:sp>
        <p:sp>
          <p:nvSpPr>
            <p:cNvPr name="TextBox 16" id="16"/>
            <p:cNvSpPr txBox="true"/>
            <p:nvPr/>
          </p:nvSpPr>
          <p:spPr>
            <a:xfrm rot="0">
              <a:off x="0" y="652007"/>
              <a:ext cx="4851710" cy="1578610"/>
            </a:xfrm>
            <a:prstGeom prst="rect">
              <a:avLst/>
            </a:prstGeom>
          </p:spPr>
          <p:txBody>
            <a:bodyPr anchor="t" rtlCol="false" tIns="0" lIns="0" bIns="0" rIns="0">
              <a:spAutoFit/>
            </a:bodyPr>
            <a:lstStyle/>
            <a:p>
              <a:pPr algn="ctr">
                <a:lnSpc>
                  <a:spcPts val="3120"/>
                </a:lnSpc>
              </a:pPr>
              <a:r>
                <a:rPr lang="en-US" sz="2400">
                  <a:solidFill>
                    <a:srgbClr val="FFFFFF"/>
                  </a:solidFill>
                  <a:latin typeface="Telegraf"/>
                </a:rPr>
                <a:t>Traçabilité des modifications effectuées sur les données.</a:t>
              </a:r>
            </a:p>
          </p:txBody>
        </p:sp>
      </p:grpSp>
      <p:grpSp>
        <p:nvGrpSpPr>
          <p:cNvPr name="Group 17" id="17"/>
          <p:cNvGrpSpPr/>
          <p:nvPr/>
        </p:nvGrpSpPr>
        <p:grpSpPr>
          <a:xfrm rot="0">
            <a:off x="12172242" y="7922386"/>
            <a:ext cx="3638782" cy="2143096"/>
            <a:chOff x="0" y="0"/>
            <a:chExt cx="4851710" cy="2857462"/>
          </a:xfrm>
        </p:grpSpPr>
        <p:sp>
          <p:nvSpPr>
            <p:cNvPr name="TextBox 18" id="18"/>
            <p:cNvSpPr txBox="true"/>
            <p:nvPr/>
          </p:nvSpPr>
          <p:spPr>
            <a:xfrm rot="0">
              <a:off x="0" y="0"/>
              <a:ext cx="4851710" cy="482600"/>
            </a:xfrm>
            <a:prstGeom prst="rect">
              <a:avLst/>
            </a:prstGeom>
          </p:spPr>
          <p:txBody>
            <a:bodyPr anchor="t" rtlCol="false" tIns="0" lIns="0" bIns="0" rIns="0">
              <a:spAutoFit/>
            </a:bodyPr>
            <a:lstStyle/>
            <a:p>
              <a:pPr algn="ctr">
                <a:lnSpc>
                  <a:spcPts val="2879"/>
                </a:lnSpc>
              </a:pPr>
              <a:r>
                <a:rPr lang="en-US" sz="2400">
                  <a:solidFill>
                    <a:srgbClr val="FFFFFF"/>
                  </a:solidFill>
                  <a:latin typeface="Play Bold"/>
                </a:rPr>
                <a:t>RECONSTITUTION</a:t>
              </a:r>
            </a:p>
          </p:txBody>
        </p:sp>
        <p:sp>
          <p:nvSpPr>
            <p:cNvPr name="TextBox 19" id="19"/>
            <p:cNvSpPr txBox="true"/>
            <p:nvPr/>
          </p:nvSpPr>
          <p:spPr>
            <a:xfrm rot="0">
              <a:off x="0" y="765516"/>
              <a:ext cx="4851710" cy="2099310"/>
            </a:xfrm>
            <a:prstGeom prst="rect">
              <a:avLst/>
            </a:prstGeom>
          </p:spPr>
          <p:txBody>
            <a:bodyPr anchor="t" rtlCol="false" tIns="0" lIns="0" bIns="0" rIns="0">
              <a:spAutoFit/>
            </a:bodyPr>
            <a:lstStyle/>
            <a:p>
              <a:pPr algn="ctr">
                <a:lnSpc>
                  <a:spcPts val="3120"/>
                </a:lnSpc>
              </a:pPr>
              <a:r>
                <a:rPr lang="en-US" sz="2400">
                  <a:solidFill>
                    <a:srgbClr val="FFFFFF"/>
                  </a:solidFill>
                  <a:latin typeface="Telegraf"/>
                </a:rPr>
                <a:t>Possibilité de reconstituer l'état d'une donnée à un moment donné.</a:t>
              </a:r>
            </a:p>
          </p:txBody>
        </p:sp>
      </p:grpSp>
      <p:grpSp>
        <p:nvGrpSpPr>
          <p:cNvPr name="Group 20" id="20"/>
          <p:cNvGrpSpPr/>
          <p:nvPr/>
        </p:nvGrpSpPr>
        <p:grpSpPr>
          <a:xfrm rot="0">
            <a:off x="2171684" y="1028700"/>
            <a:ext cx="13944632" cy="1867694"/>
            <a:chOff x="0" y="0"/>
            <a:chExt cx="18592843" cy="2490259"/>
          </a:xfrm>
        </p:grpSpPr>
        <p:sp>
          <p:nvSpPr>
            <p:cNvPr name="TextBox 21" id="21"/>
            <p:cNvSpPr txBox="true"/>
            <p:nvPr/>
          </p:nvSpPr>
          <p:spPr>
            <a:xfrm rot="0">
              <a:off x="0" y="57150"/>
              <a:ext cx="18592843" cy="1564217"/>
            </a:xfrm>
            <a:prstGeom prst="rect">
              <a:avLst/>
            </a:prstGeom>
          </p:spPr>
          <p:txBody>
            <a:bodyPr anchor="t" rtlCol="false" tIns="0" lIns="0" bIns="0" rIns="0">
              <a:spAutoFit/>
            </a:bodyPr>
            <a:lstStyle/>
            <a:p>
              <a:pPr algn="ctr">
                <a:lnSpc>
                  <a:spcPts val="8800"/>
                </a:lnSpc>
              </a:pPr>
              <a:r>
                <a:rPr lang="en-US" sz="8000">
                  <a:solidFill>
                    <a:srgbClr val="FFFFFF"/>
                  </a:solidFill>
                  <a:latin typeface="Play"/>
                </a:rPr>
                <a:t>Pourquoi les utiliser ?</a:t>
              </a:r>
            </a:p>
          </p:txBody>
        </p:sp>
        <p:sp>
          <p:nvSpPr>
            <p:cNvPr name="TextBox 22" id="22"/>
            <p:cNvSpPr txBox="true"/>
            <p:nvPr/>
          </p:nvSpPr>
          <p:spPr>
            <a:xfrm rot="0">
              <a:off x="1081493" y="1868056"/>
              <a:ext cx="16429858" cy="628862"/>
            </a:xfrm>
            <a:prstGeom prst="rect">
              <a:avLst/>
            </a:prstGeom>
          </p:spPr>
          <p:txBody>
            <a:bodyPr anchor="t" rtlCol="false" tIns="0" lIns="0" bIns="0" rIns="0">
              <a:spAutoFit/>
            </a:bodyPr>
            <a:lstStyle/>
            <a:p>
              <a:pPr algn="ctr">
                <a:lnSpc>
                  <a:spcPts val="3639"/>
                </a:lnSpc>
              </a:pPr>
              <a:r>
                <a:rPr lang="en-US" sz="2799">
                  <a:solidFill>
                    <a:srgbClr val="FFFFFF"/>
                  </a:solidFill>
                  <a:latin typeface="Telegraf"/>
                </a:rPr>
                <a:t>Les principales fonctionnalités</a:t>
              </a:r>
            </a:p>
          </p:txBody>
        </p:sp>
      </p:grpSp>
      <p:grpSp>
        <p:nvGrpSpPr>
          <p:cNvPr name="Group 23" id="23"/>
          <p:cNvGrpSpPr>
            <a:grpSpLocks noChangeAspect="true"/>
          </p:cNvGrpSpPr>
          <p:nvPr/>
        </p:nvGrpSpPr>
        <p:grpSpPr>
          <a:xfrm rot="0">
            <a:off x="12633392" y="4089801"/>
            <a:ext cx="2716482" cy="2716471"/>
            <a:chOff x="0" y="0"/>
            <a:chExt cx="6350000" cy="6349975"/>
          </a:xfrm>
        </p:grpSpPr>
        <p:sp>
          <p:nvSpPr>
            <p:cNvPr name="Freeform 24" id="24"/>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r="0" t="0" b="0"/>
              </a:stretch>
            </a:blipFill>
          </p:spPr>
        </p:sp>
      </p:grpSp>
      <p:grpSp>
        <p:nvGrpSpPr>
          <p:cNvPr name="Group 25" id="25"/>
          <p:cNvGrpSpPr>
            <a:grpSpLocks noChangeAspect="true"/>
          </p:cNvGrpSpPr>
          <p:nvPr/>
        </p:nvGrpSpPr>
        <p:grpSpPr>
          <a:xfrm rot="0">
            <a:off x="7663175" y="4089801"/>
            <a:ext cx="2716482" cy="2716471"/>
            <a:chOff x="0" y="0"/>
            <a:chExt cx="6350000" cy="6349975"/>
          </a:xfrm>
        </p:grpSpPr>
        <p:sp>
          <p:nvSpPr>
            <p:cNvPr name="Freeform 26" id="26"/>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0" r="0" t="0" b="0"/>
              </a:stretch>
            </a:blipFill>
          </p:spPr>
        </p:sp>
      </p:grpSp>
      <p:pic>
        <p:nvPicPr>
          <p:cNvPr name="Picture 27" id="27"/>
          <p:cNvPicPr>
            <a:picLocks noChangeAspect="true"/>
          </p:cNvPicPr>
          <p:nvPr/>
        </p:nvPicPr>
        <p:blipFill>
          <a:blip r:embed="rId7"/>
          <a:srcRect l="0" t="0" r="0" b="0"/>
          <a:stretch>
            <a:fillRect/>
          </a:stretch>
        </p:blipFill>
        <p:spPr>
          <a:xfrm flipH="false" flipV="false" rot="0">
            <a:off x="16695776" y="8451929"/>
            <a:ext cx="3111247" cy="2947907"/>
          </a:xfrm>
          <a:prstGeom prst="rect">
            <a:avLst/>
          </a:prstGeom>
        </p:spPr>
      </p:pic>
      <p:pic>
        <p:nvPicPr>
          <p:cNvPr name="Picture 28" id="28"/>
          <p:cNvPicPr>
            <a:picLocks noChangeAspect="true"/>
          </p:cNvPicPr>
          <p:nvPr/>
        </p:nvPicPr>
        <p:blipFill>
          <a:blip r:embed="rId8"/>
          <a:srcRect l="0" t="0" r="0" b="0"/>
          <a:stretch>
            <a:fillRect/>
          </a:stretch>
        </p:blipFill>
        <p:spPr>
          <a:xfrm flipH="false" flipV="false" rot="0">
            <a:off x="14664027" y="-2323665"/>
            <a:ext cx="5706711" cy="5078973"/>
          </a:xfrm>
          <a:prstGeom prst="rect">
            <a:avLst/>
          </a:prstGeom>
        </p:spPr>
      </p:pic>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4466820" y="3015306"/>
            <a:ext cx="9689658" cy="4256388"/>
          </a:xfrm>
          <a:prstGeom prst="rect">
            <a:avLst/>
          </a:prstGeom>
        </p:spPr>
      </p:pic>
      <p:sp>
        <p:nvSpPr>
          <p:cNvPr name="TextBox 3" id="3"/>
          <p:cNvSpPr txBox="true"/>
          <p:nvPr/>
        </p:nvSpPr>
        <p:spPr>
          <a:xfrm rot="0">
            <a:off x="3074816" y="1028700"/>
            <a:ext cx="12138369" cy="1200150"/>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FFFFFF"/>
                </a:solidFill>
                <a:latin typeface="Play"/>
              </a:rPr>
              <a:t>... et comment ça marche ?</a:t>
            </a:r>
          </a:p>
        </p:txBody>
      </p:sp>
      <p:pic>
        <p:nvPicPr>
          <p:cNvPr name="Picture 4" id="4"/>
          <p:cNvPicPr>
            <a:picLocks noChangeAspect="true"/>
          </p:cNvPicPr>
          <p:nvPr/>
        </p:nvPicPr>
        <p:blipFill>
          <a:blip r:embed="rId5">
            <a:alphaModFix amt="39000"/>
          </a:blip>
          <a:srcRect l="28363" t="0" r="0" b="0"/>
          <a:stretch>
            <a:fillRect/>
          </a:stretch>
        </p:blipFill>
        <p:spPr>
          <a:xfrm flipH="false" flipV="false" rot="0">
            <a:off x="-611019" y="7506944"/>
            <a:ext cx="14418410" cy="5560111"/>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626185" y="7625725"/>
            <a:ext cx="18119807" cy="5005597"/>
          </a:xfrm>
          <a:prstGeom prst="rect">
            <a:avLst/>
          </a:prstGeom>
        </p:spPr>
      </p:pic>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9000"/>
          </a:blip>
          <a:srcRect l="28363" t="0" r="0" b="0"/>
          <a:stretch>
            <a:fillRect/>
          </a:stretch>
        </p:blipFill>
        <p:spPr>
          <a:xfrm flipH="false" flipV="false" rot="0">
            <a:off x="-611019" y="7506944"/>
            <a:ext cx="14418410" cy="556011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6185" y="7625725"/>
            <a:ext cx="18119807" cy="500559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12172242" y="3285190"/>
            <a:ext cx="5168921" cy="488334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946838" y="3285190"/>
            <a:ext cx="10355636" cy="4883345"/>
          </a:xfrm>
          <a:prstGeom prst="rect">
            <a:avLst/>
          </a:prstGeom>
        </p:spPr>
      </p:pic>
      <p:sp>
        <p:nvSpPr>
          <p:cNvPr name="TextBox 6" id="6"/>
          <p:cNvSpPr txBox="true"/>
          <p:nvPr/>
        </p:nvSpPr>
        <p:spPr>
          <a:xfrm rot="0">
            <a:off x="4437710" y="1423038"/>
            <a:ext cx="9412581" cy="1200150"/>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FFFFFF"/>
                </a:solidFill>
                <a:latin typeface="Play"/>
              </a:rPr>
              <a:t>Implémentation SQL</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39000"/>
          </a:blip>
          <a:srcRect l="28363" t="0" r="0" b="0"/>
          <a:stretch>
            <a:fillRect/>
          </a:stretch>
        </p:blipFill>
        <p:spPr>
          <a:xfrm flipH="false" flipV="false" rot="0">
            <a:off x="-611019" y="7506944"/>
            <a:ext cx="14418410" cy="556011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626185" y="7625725"/>
            <a:ext cx="18119807" cy="5005597"/>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813558" y="3927430"/>
            <a:ext cx="16660883" cy="2432139"/>
          </a:xfrm>
          <a:prstGeom prst="rect">
            <a:avLst/>
          </a:prstGeom>
        </p:spPr>
      </p:pic>
      <p:sp>
        <p:nvSpPr>
          <p:cNvPr name="TextBox 5" id="5"/>
          <p:cNvSpPr txBox="true"/>
          <p:nvPr/>
        </p:nvSpPr>
        <p:spPr>
          <a:xfrm rot="0">
            <a:off x="4437710" y="1423038"/>
            <a:ext cx="9412581" cy="1200150"/>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FFFFFF"/>
                </a:solidFill>
                <a:latin typeface="Play"/>
              </a:rPr>
              <a:t>Implémentation SQL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9000"/>
          </a:blip>
          <a:srcRect l="28363" t="0" r="0" b="0"/>
          <a:stretch>
            <a:fillRect/>
          </a:stretch>
        </p:blipFill>
        <p:spPr>
          <a:xfrm flipH="false" flipV="false" rot="0">
            <a:off x="-611019" y="7506944"/>
            <a:ext cx="14418410" cy="556011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332541" y="2623188"/>
            <a:ext cx="4555610" cy="5443444"/>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1626185" y="7625725"/>
            <a:ext cx="18119807" cy="500559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3109859" y="2623188"/>
            <a:ext cx="4555610" cy="5443444"/>
          </a:xfrm>
          <a:prstGeom prst="rect">
            <a:avLst/>
          </a:prstGeom>
        </p:spPr>
      </p:pic>
      <p:sp>
        <p:nvSpPr>
          <p:cNvPr name="TextBox 6" id="6"/>
          <p:cNvSpPr txBox="true"/>
          <p:nvPr/>
        </p:nvSpPr>
        <p:spPr>
          <a:xfrm rot="0">
            <a:off x="6196584" y="1164338"/>
            <a:ext cx="5894832" cy="1200150"/>
          </a:xfrm>
          <a:prstGeom prst="rect">
            <a:avLst/>
          </a:prstGeom>
        </p:spPr>
        <p:txBody>
          <a:bodyPr anchor="t" rtlCol="false" tIns="0" lIns="0" bIns="0" rIns="0">
            <a:spAutoFit/>
          </a:bodyPr>
          <a:lstStyle/>
          <a:p>
            <a:pPr algn="l" marL="0" indent="0" lvl="0">
              <a:lnSpc>
                <a:spcPts val="9480"/>
              </a:lnSpc>
              <a:spcBef>
                <a:spcPct val="0"/>
              </a:spcBef>
            </a:pPr>
            <a:r>
              <a:rPr lang="en-US" sz="7900">
                <a:solidFill>
                  <a:srgbClr val="FFFFFF"/>
                </a:solidFill>
                <a:latin typeface="Play"/>
              </a:rPr>
              <a:t>Résultat SQL</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1111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3">
            <a:alphaModFix amt="19999"/>
          </a:blip>
          <a:srcRect l="0" t="0" r="0" b="0"/>
          <a:stretch>
            <a:fillRect/>
          </a:stretch>
        </p:blipFill>
        <p:spPr>
          <a:xfrm flipH="false" flipV="false" rot="0">
            <a:off x="-1839083" y="1299375"/>
            <a:ext cx="24354668" cy="11751127"/>
          </a:xfrm>
          <a:prstGeom prst="rect">
            <a:avLst/>
          </a:prstGeom>
        </p:spPr>
      </p:pic>
      <p:grpSp>
        <p:nvGrpSpPr>
          <p:cNvPr name="Group 3" id="3"/>
          <p:cNvGrpSpPr/>
          <p:nvPr/>
        </p:nvGrpSpPr>
        <p:grpSpPr>
          <a:xfrm rot="0">
            <a:off x="1028700" y="1766683"/>
            <a:ext cx="16230600" cy="7983606"/>
            <a:chOff x="0" y="0"/>
            <a:chExt cx="6824752" cy="3357000"/>
          </a:xfrm>
        </p:grpSpPr>
        <p:sp>
          <p:nvSpPr>
            <p:cNvPr name="Freeform 4" id="4"/>
            <p:cNvSpPr/>
            <p:nvPr/>
          </p:nvSpPr>
          <p:spPr>
            <a:xfrm>
              <a:off x="0" y="0"/>
              <a:ext cx="6824752" cy="3357000"/>
            </a:xfrm>
            <a:custGeom>
              <a:avLst/>
              <a:gdLst/>
              <a:ahLst/>
              <a:cxnLst/>
              <a:rect r="r" b="b" t="t" l="l"/>
              <a:pathLst>
                <a:path h="3357000" w="6824752">
                  <a:moveTo>
                    <a:pt x="6700292" y="3357000"/>
                  </a:moveTo>
                  <a:lnTo>
                    <a:pt x="124460" y="3357000"/>
                  </a:lnTo>
                  <a:cubicBezTo>
                    <a:pt x="55880" y="3357000"/>
                    <a:pt x="0" y="3301120"/>
                    <a:pt x="0" y="3232540"/>
                  </a:cubicBezTo>
                  <a:lnTo>
                    <a:pt x="0" y="124460"/>
                  </a:lnTo>
                  <a:cubicBezTo>
                    <a:pt x="0" y="55880"/>
                    <a:pt x="55880" y="0"/>
                    <a:pt x="124460" y="0"/>
                  </a:cubicBezTo>
                  <a:lnTo>
                    <a:pt x="6700292" y="0"/>
                  </a:lnTo>
                  <a:cubicBezTo>
                    <a:pt x="6768872" y="0"/>
                    <a:pt x="6824752" y="55880"/>
                    <a:pt x="6824752" y="124460"/>
                  </a:cubicBezTo>
                  <a:lnTo>
                    <a:pt x="6824752" y="3232540"/>
                  </a:lnTo>
                  <a:cubicBezTo>
                    <a:pt x="6824752" y="3301120"/>
                    <a:pt x="6768872" y="3357000"/>
                    <a:pt x="6700292" y="3357000"/>
                  </a:cubicBezTo>
                  <a:close/>
                </a:path>
              </a:pathLst>
            </a:custGeom>
            <a:solidFill>
              <a:srgbClr val="FFFFFF">
                <a:alpha val="4706"/>
              </a:srgbClr>
            </a:solidFill>
          </p:spPr>
        </p:sp>
      </p:grpSp>
      <p:grpSp>
        <p:nvGrpSpPr>
          <p:cNvPr name="Group 5" id="5"/>
          <p:cNvGrpSpPr/>
          <p:nvPr/>
        </p:nvGrpSpPr>
        <p:grpSpPr>
          <a:xfrm rot="0">
            <a:off x="1764307" y="2443210"/>
            <a:ext cx="14759386" cy="6630552"/>
            <a:chOff x="0" y="0"/>
            <a:chExt cx="19679181" cy="8840736"/>
          </a:xfrm>
        </p:grpSpPr>
        <p:pic>
          <p:nvPicPr>
            <p:cNvPr name="Picture 6" id="6"/>
            <p:cNvPicPr>
              <a:picLocks noChangeAspect="true"/>
            </p:cNvPicPr>
            <p:nvPr/>
          </p:nvPicPr>
          <p:blipFill>
            <a:blip r:embed="rId4"/>
            <a:srcRect l="0" t="10691" r="0" b="10691"/>
            <a:stretch>
              <a:fillRect/>
            </a:stretch>
          </p:blipFill>
          <p:spPr>
            <a:xfrm>
              <a:off x="0" y="0"/>
              <a:ext cx="19679181" cy="8840736"/>
            </a:xfrm>
            <a:prstGeom prst="rect">
              <a:avLst/>
            </a:prstGeom>
          </p:spPr>
        </p:pic>
      </p:grpSp>
      <p:sp>
        <p:nvSpPr>
          <p:cNvPr name="TextBox 7" id="7"/>
          <p:cNvSpPr txBox="true"/>
          <p:nvPr/>
        </p:nvSpPr>
        <p:spPr>
          <a:xfrm rot="0">
            <a:off x="2864952" y="419100"/>
            <a:ext cx="12866115" cy="1219200"/>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Open Sans"/>
              </a:rPr>
              <a:t>Récupération des données</a:t>
            </a:r>
          </a:p>
        </p:txBody>
      </p:sp>
      <p:pic>
        <p:nvPicPr>
          <p:cNvPr name="Picture 8" id="8"/>
          <p:cNvPicPr>
            <a:picLocks noChangeAspect="true"/>
          </p:cNvPicPr>
          <p:nvPr/>
        </p:nvPicPr>
        <p:blipFill>
          <a:blip r:embed="rId5"/>
          <a:srcRect l="0" t="0" r="12872" b="49999"/>
          <a:stretch>
            <a:fillRect/>
          </a:stretch>
        </p:blipFill>
        <p:spPr>
          <a:xfrm flipH="false" flipV="false" rot="0">
            <a:off x="2239849" y="4379774"/>
            <a:ext cx="19103447" cy="9757053"/>
          </a:xfrm>
          <a:prstGeom prst="rect">
            <a:avLst/>
          </a:prstGeom>
        </p:spPr>
      </p:pic>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DAFcVLqSBl4</dc:identifier>
  <dcterms:modified xsi:type="dcterms:W3CDTF">2011-08-01T06:04:30Z</dcterms:modified>
  <cp:revision>1</cp:revision>
  <dc:title>Temporal table made easy</dc:title>
</cp:coreProperties>
</file>